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notesMaster" Target="notesMasters/notesMaster1.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a:t>
            </a:r>
          </a:p>
          <a:p>
            <a:r>
              <a:t>Keputusan strategik untuk MARA Melaka</a:t>
            </a:r>
          </a:p>
          <a:p>
            <a:r>
              <a:t>Fokus industri, pelaksanaan masa hadapan dan kawalan hasil</a:t>
            </a:r>
          </a:p>
          <a:p>
            <a:r>
              <a:t>Cadangan MARA Melaka. Tahun pelaksanaan dan sasaran hasil ialah andaian perancangan.</a:t>
            </a:r>
          </a:p>
          <a:p>
            <a:r>
              <a:t>02</a:t>
            </a:r>
          </a:p>
          <a:p>
            <a:r>
              <a:t>4 kluster</a:t>
            </a:r>
          </a:p>
          <a:p>
            <a:r>
              <a:t>Fokus industri</a:t>
            </a:r>
          </a:p>
          <a:p>
            <a:r>
              <a:t>Semikonduktor; aeroangkasa / komposit; automotif / EV; makanan, halal dan bioproses.</a:t>
            </a:r>
          </a:p>
          <a:p>
            <a:r>
              <a:t>Rintis 2027</a:t>
            </a:r>
          </a:p>
          <a:p>
            <a:r>
              <a:t>Pelaksanaan masa hadapan</a:t>
            </a:r>
          </a:p>
          <a:p>
            <a:r>
              <a:t>Audit kapasiti dan kajian majikan. Bangunkan modul bersama industri sebelum pengambilan dan pengembangan program.</a:t>
            </a:r>
          </a:p>
          <a:p>
            <a:r>
              <a:t>90% / 80%</a:t>
            </a:r>
          </a:p>
          <a:p>
            <a:r>
              <a:t>Kawalan hasil</a:t>
            </a:r>
          </a:p>
          <a:p>
            <a:r>
              <a:t>Sasaran tamat 90% dan penempatan dalam bidang 80% daripada yang tamat. Semak hasil setiap kohort.</a:t>
            </a:r>
          </a:p>
          <a:p>
            <a:r>
              <a:t>Pengembangan berdasarkan permintaan majikan, kapasiti institusi dan hasil kohort yang disahkan.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a:t>
            </a:r>
          </a:p>
          <a:p>
            <a:r>
              <a:t>Rasionalisasi menghubungkan program kepada pekerjaan</a:t>
            </a:r>
          </a:p>
          <a:p>
            <a:r>
              <a:t>Kerangka Johor disesuaikan dengan industri dan aset pendidikan Melaka</a:t>
            </a:r>
          </a:p>
          <a:p>
            <a:r>
              <a:t>Adaptasi kerangka rasionalisasi pendidikan MARA Johor. Cadangan konteks Melaka.</a:t>
            </a:r>
          </a:p>
          <a:p>
            <a:r>
              <a:t>03</a:t>
            </a:r>
          </a:p>
          <a:p>
            <a:r>
              <a:t>01</a:t>
            </a:r>
          </a:p>
          <a:p>
            <a:r>
              <a:t>Penjajaran industri</a:t>
            </a:r>
          </a:p>
          <a:p>
            <a:r>
              <a:t>Peta zon dan jawatan menentukan kompetensi yang perlu dilatih.</a:t>
            </a:r>
          </a:p>
          <a:p>
            <a:r>
              <a:t>02</a:t>
            </a:r>
          </a:p>
          <a:p>
            <a:r>
              <a:t>Artikulasi pendidikan</a:t>
            </a:r>
          </a:p>
          <a:p>
            <a:r>
              <a:t>GIATMARA membina asas. TVETMARA dan UniKL menyediakan pengkhususan. Kolej Profesional MARA mengukuhkan fungsi perniagaan.</a:t>
            </a:r>
          </a:p>
          <a:p>
            <a:r>
              <a:t>03</a:t>
            </a:r>
          </a:p>
          <a:p>
            <a:r>
              <a:t>Akses komuniti</a:t>
            </a:r>
          </a:p>
          <a:p>
            <a:r>
              <a:t>Kursus modular membantu belia serta pekerja syif meningkatkan kemahiran.</a:t>
            </a:r>
          </a:p>
          <a:p>
            <a:r>
              <a:t>04</a:t>
            </a:r>
          </a:p>
          <a:p>
            <a:r>
              <a:t>Pendapatan graduan</a:t>
            </a:r>
          </a:p>
          <a:p>
            <a:r>
              <a:t>Latihan bersama majikan menyokong pekerjaan dalam bidang dan kemajuan kerjaya.</a:t>
            </a:r>
          </a:p>
          <a:p>
            <a:r>
              <a:t>Bukti keputusan: jadual pengambilan majikan, kapasiti institusi dan rekod hasil graduan.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4</a:t>
            </a:r>
          </a:p>
          <a:p>
            <a:r>
              <a:t>Asas ekonomi dan pelaburan Melaka</a:t>
            </a:r>
          </a:p>
          <a:p>
            <a:r>
              <a:t>Saiz ekonomi menyokong fokus pembuatan serta perkhidmatan industri</a:t>
            </a:r>
          </a:p>
          <a:p>
            <a:r>
              <a:t>DOSM KDNK Negeri 2025 (1 Jul 2026), LFS S2 2026. MIDA, Melaka: Connecting Global with Regional Opportunity (28 Mei 2026).</a:t>
            </a:r>
          </a:p>
          <a:p>
            <a:r>
              <a:t>04</a:t>
            </a:r>
          </a:p>
          <a:p>
            <a:r>
              <a:t>1</a:t>
            </a:r>
          </a:p>
          <a:p>
            <a:r>
              <a:t>RM50.3b</a:t>
            </a:r>
          </a:p>
          <a:p>
            <a:r>
              <a:t>KDNK benar 2025</a:t>
            </a:r>
          </a:p>
          <a:p>
            <a:r>
              <a:t>Harga malar 2015</a:t>
            </a:r>
          </a:p>
          <a:p>
            <a:r>
              <a:t>2</a:t>
            </a:r>
          </a:p>
          <a:p>
            <a:r>
              <a:t>3.0%</a:t>
            </a:r>
          </a:p>
          <a:p>
            <a:r>
              <a:t>Pertumbuhan 2025</a:t>
            </a:r>
          </a:p>
          <a:p>
            <a:r>
              <a:t>2024: 4.2%</a:t>
            </a:r>
          </a:p>
          <a:p>
            <a:r>
              <a:t>3</a:t>
            </a:r>
          </a:p>
          <a:p>
            <a:r>
              <a:t>RM14.68b</a:t>
            </a:r>
          </a:p>
          <a:p>
            <a:r>
              <a:t>Pelaburan diluluskan 2025</a:t>
            </a:r>
          </a:p>
          <a:p>
            <a:r>
              <a:t>Menurut MIDA, Mei 2026</a:t>
            </a:r>
          </a:p>
          <a:p>
            <a:r>
              <a:t>4</a:t>
            </a:r>
          </a:p>
          <a:p>
            <a:r>
              <a:t>2.0%</a:t>
            </a:r>
          </a:p>
          <a:p>
            <a:r>
              <a:t>Pengangguran S2 2026</a:t>
            </a:r>
          </a:p>
          <a:p>
            <a:r>
              <a:t>Menurut DOSM</a:t>
            </a:r>
          </a:p>
          <a:p>
            <a:r>
              <a:t>Implikasi: kemahiran khusus, latihan pekerja sedia ada dan pengambilan berdasarkan pelaksanaan projek.</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5</a:t>
            </a:r>
          </a:p>
          <a:p>
            <a:r>
              <a:t>Perkhidmatan dan pembuatan mendominasi ekonomi</a:t>
            </a:r>
          </a:p>
          <a:p>
            <a:r>
              <a:t>KDNK benar Melaka 2025 mengikut sektor, RM bilion</a:t>
            </a:r>
          </a:p>
          <a:p>
            <a:r>
              <a:t>* Perlombongan/pengkuarian dan duti import. Jumlah = RM50.286 bilion. Pembundaran boleh menghasilkan perbezaan kecil. Harga malar 2015.</a:t>
            </a:r>
          </a:p>
          <a:p>
            <a:r>
              <a:t>OpenDOSM gdp_state_real_supply, data 2025, dikemas kini 1 Jul 2026. Pengiraan bahagian daripada nilai sektor.</a:t>
            </a:r>
          </a:p>
          <a:p>
            <a:r>
              <a:t>05</a:t>
            </a:r>
          </a:p>
          <a:p>
            <a:r>
              <a:t>87.8% KDNK datang daripada perkhidmatan dan pembuatan. Latihan teknikal serta sokongan industri saling melengkapi.</a:t>
            </a:r>
          </a:p>
          <a:p>
            <a:r>
              <a:t>[[['Sektor', 'RM bilion', 'Bahagian', 'YoY 2025'], ['Perkhidmatan', '26.370', '52.4%', '4.8%'], ['Pembuatan', '17.777', '35.4%', '1.1%'], ['Pertanian', '4.686', '9.3%', '1.8%'], ['Pembinaan', '1.259', '2.5%', '−4.9%'], ['Lain-lain*', '0.194', '0.4%', '—']]]</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6</a:t>
            </a:r>
          </a:p>
          <a:p>
            <a:r>
              <a:t>Peta fokus industri Melaka</a:t>
            </a:r>
          </a:p>
          <a:p>
            <a:r>
              <a:t>Empat kelompok lokasi industri untuk pemetaan kemahiran dan institusi MARA</a:t>
            </a:r>
          </a:p>
          <a:p>
            <a:r>
              <a:t>Penanda menunjukkan kawasan umum. EV = Electric Vehicle (kenderaan elektrik), salah satu pengkhususan automotif. Padanan kursus: slaid 11–16.</a:t>
            </a:r>
          </a:p>
          <a:p>
            <a:r>
              <a:t>Invest Melaka, profil rasmi Infineon / TI / CTRM / Honda / MG dan direktori syarikat. Peta: geoBoundaries.</a:t>
            </a:r>
          </a:p>
          <a:p>
            <a:r>
              <a:t>06</a:t>
            </a:r>
          </a:p>
          <a:p>
            <a:r>
              <a:t>SELAT MELAKA</a:t>
            </a:r>
          </a:p>
          <a:p>
            <a:r>
              <a:t>U</a:t>
            </a:r>
          </a:p>
          <a:p>
            <a:r>
              <a:t>1</a:t>
            </a:r>
          </a:p>
          <a:p>
            <a:r>
              <a:t>Batu Berendam</a:t>
            </a:r>
          </a:p>
          <a:p>
            <a:r>
              <a:t>2</a:t>
            </a:r>
          </a:p>
          <a:p>
            <a:r>
              <a:t>Ayer Keroh</a:t>
            </a:r>
          </a:p>
          <a:p>
            <a:r>
              <a:t>3</a:t>
            </a:r>
          </a:p>
          <a:p>
            <a:r>
              <a:t>Pegoh</a:t>
            </a:r>
          </a:p>
          <a:p>
            <a:r>
              <a:t>4</a:t>
            </a:r>
          </a:p>
          <a:p>
            <a:r>
              <a:t>Serkam</a:t>
            </a:r>
          </a:p>
          <a:p>
            <a:r>
              <a:t>1</a:t>
            </a:r>
          </a:p>
          <a:p>
            <a:r>
              <a:t>Batu Berendam — E&amp;E / aeroangkasa</a:t>
            </a:r>
          </a:p>
          <a:p>
            <a:r>
              <a:t>Infineon, Texas Instruments dan CTRM. Kemahiran: proses / ujian cip, peralatan dan komposit.</a:t>
            </a:r>
          </a:p>
          <a:p>
            <a:r>
              <a:t>2</a:t>
            </a:r>
          </a:p>
          <a:p>
            <a:r>
              <a:t>Ayer Keroh — peralatan / makanan</a:t>
            </a:r>
          </a:p>
          <a:p>
            <a:r>
              <a:t>Cohu Malaysia dan Mamee. Kemahiran: servis peralatan, automasi, proses makanan dan kawalan mutu.</a:t>
            </a:r>
          </a:p>
          <a:p>
            <a:r>
              <a:t>3</a:t>
            </a:r>
          </a:p>
          <a:p>
            <a:r>
              <a:t>Pegoh — automotif, hibrid dan EV</a:t>
            </a:r>
          </a:p>
          <a:p>
            <a:r>
              <a:t>Honda Malaysia dan EP Manufacturing Berhad. Kemahiran: pemasangan, diagnostik, keselamatan dan vendor.</a:t>
            </a:r>
          </a:p>
          <a:p>
            <a:r>
              <a:t>4</a:t>
            </a:r>
          </a:p>
          <a:p>
            <a:r>
              <a:t>Serkam — halal / bioproses</a:t>
            </a:r>
          </a:p>
          <a:p>
            <a:r>
              <a:t>Melaka Halal Hub. Kemahiran: jaminan halal, kebersihan proses, dokumentasi dan kawalan mutu.</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7</a:t>
            </a:r>
          </a:p>
          <a:p>
            <a:r>
              <a:t>Peta pembangunan industri dan padanan pendidikan</a:t>
            </a:r>
          </a:p>
          <a:p>
            <a:r>
              <a:t>Kedudukan relatif projek utama, dengan sektor sasaran sebagai asas pemantauan</a:t>
            </a:r>
          </a:p>
          <a:p>
            <a:r>
              <a:t>Penanda kawasan umum disusun mengikut senarai 1–4; bukan sempadan atau koordinat tapak. Status projek dan pengambilan perlu pengesahan.</a:t>
            </a:r>
          </a:p>
          <a:p>
            <a:r>
              <a:t>Invest Melaka: Future Plan, GTP dan MIP. Peta: geoBoundaries / OpenStreetMap, sempadan 2017.</a:t>
            </a:r>
          </a:p>
          <a:p>
            <a:r>
              <a:t>07</a:t>
            </a:r>
          </a:p>
          <a:p>
            <a:r>
              <a:t>SELAT MELAKA</a:t>
            </a:r>
          </a:p>
          <a:p>
            <a:r>
              <a:t>U</a:t>
            </a:r>
          </a:p>
          <a:p>
            <a:r>
              <a:t>1</a:t>
            </a:r>
          </a:p>
          <a:p>
            <a:r>
              <a:t>MHTP</a:t>
            </a:r>
          </a:p>
          <a:p>
            <a:r>
              <a:t>2</a:t>
            </a:r>
          </a:p>
          <a:p>
            <a:r>
              <a:t>Inland Port</a:t>
            </a:r>
          </a:p>
          <a:p>
            <a:r>
              <a:t>3</a:t>
            </a:r>
          </a:p>
          <a:p>
            <a:r>
              <a:t>GTP / Bemban</a:t>
            </a:r>
          </a:p>
          <a:p>
            <a:r>
              <a:t>4</a:t>
            </a:r>
          </a:p>
          <a:p>
            <a:r>
              <a:t>ELKAY / Lipat Kajang</a:t>
            </a:r>
          </a:p>
          <a:p>
            <a:r>
              <a:t>1</a:t>
            </a:r>
          </a:p>
          <a:p>
            <a:r>
              <a:t>MCORP Hi-Tech Park (MHTP)</a:t>
            </a:r>
          </a:p>
          <a:p>
            <a:r>
              <a:t>Alor Gajah. Pembuatan termaju, automotif dan logistik. Cadangan: teknikal serta data operasi.</a:t>
            </a:r>
          </a:p>
          <a:p>
            <a:r>
              <a:t>2</a:t>
            </a:r>
          </a:p>
          <a:p>
            <a:r>
              <a:t>Melaka Inland Port, Taboh Naning</a:t>
            </a:r>
          </a:p>
          <a:p>
            <a:r>
              <a:t>Taboh Naning, Alor Gajah. Cadangan: inventori, dokumentasi perdagangan dan perancangan sumber perusahaan.</a:t>
            </a:r>
          </a:p>
          <a:p>
            <a:r>
              <a:t>3</a:t>
            </a:r>
          </a:p>
          <a:p>
            <a:r>
              <a:t>German Technology Park (GTP)</a:t>
            </a:r>
          </a:p>
          <a:p>
            <a:r>
              <a:t>Bemban, Jasin. Elektronik, mesin / peralatan dan R&amp;D. Cadangan: automasi dan metrologi.</a:t>
            </a:r>
          </a:p>
          <a:p>
            <a:r>
              <a:t>4</a:t>
            </a:r>
          </a:p>
          <a:p>
            <a:r>
              <a:t>ELKAY 2.0, Lipat Kajang</a:t>
            </a:r>
          </a:p>
          <a:p>
            <a:r>
              <a:t>Sasaran bioteknologi, farmaseutikal dan perubatan. Cadangan: proses dan kawalan mutu.</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8</a:t>
            </a:r>
          </a:p>
          <a:p>
            <a:r>
              <a:t>Majikan utama dan kompetensi yang dipadankan</a:t>
            </a:r>
          </a:p>
          <a:p>
            <a:r>
              <a:t>Calon rakan industri untuk pembangunan silibus dan latihan di tempat kerja</a:t>
            </a:r>
          </a:p>
          <a:p>
            <a:r>
              <a:t>Calon rakan, bukan komitmen kerjasama. MARA perlu mendapatkan jawatan, gaji, tempat latihan dan jadual pengambilan secara bertulis.</a:t>
            </a:r>
          </a:p>
          <a:p>
            <a:r>
              <a:t>Profil rasmi Infineon, TI, CTRM, Honda, MG / EPMB dan Invest Melaka.</a:t>
            </a:r>
          </a:p>
          <a:p>
            <a:r>
              <a:t>08</a:t>
            </a:r>
          </a:p>
          <a:p>
            <a:r>
              <a:t>INFINEON</a:t>
            </a:r>
          </a:p>
          <a:p>
            <a:r>
              <a:t>Batu Berendam</a:t>
            </a:r>
          </a:p>
          <a:p>
            <a:r>
              <a:t>Semikonduktor back-end</a:t>
            </a:r>
          </a:p>
          <a:p>
            <a:r>
              <a:t>Teknisyen proses / peralatan dan kawalan ujian.</a:t>
            </a:r>
          </a:p>
          <a:p>
            <a:r>
              <a:t>TEXAS INSTRUMENTS</a:t>
            </a:r>
          </a:p>
          <a:p>
            <a:r>
              <a:t>Melaka</a:t>
            </a:r>
          </a:p>
          <a:p>
            <a:r>
              <a:t>Pemasangan dan ujian cip berautomasi</a:t>
            </a:r>
          </a:p>
          <a:p>
            <a:r>
              <a:t>Penyelenggaraan, ujian dan pemantauan proses.</a:t>
            </a:r>
          </a:p>
          <a:p>
            <a:r>
              <a:t>CTRM</a:t>
            </a:r>
          </a:p>
          <a:p>
            <a:r>
              <a:t>Batu Berendam</a:t>
            </a:r>
          </a:p>
          <a:p>
            <a:r>
              <a:t>Aerostruktur komposit</a:t>
            </a:r>
          </a:p>
          <a:p>
            <a:r>
              <a:t>Pembuatan komposit, pemeriksaan dan rekod mutu.</a:t>
            </a:r>
          </a:p>
          <a:p>
            <a:r>
              <a:t>Honda Malaysia</a:t>
            </a:r>
          </a:p>
          <a:p>
            <a:r>
              <a:t>Pegoh</a:t>
            </a:r>
          </a:p>
          <a:p>
            <a:r>
              <a:t>Automotif dan hibrid</a:t>
            </a:r>
          </a:p>
          <a:p>
            <a:r>
              <a:t>Diagnostik, mutu pemasangan serta pembangunan vendor.</a:t>
            </a:r>
          </a:p>
          <a:p>
            <a:r>
              <a:t>EP Manufacturing Berhad (EPMB)</a:t>
            </a:r>
          </a:p>
          <a:p>
            <a:r>
              <a:t>Pegoh</a:t>
            </a:r>
          </a:p>
          <a:p>
            <a:r>
              <a:t>Pemasangan automotif / EV</a:t>
            </a:r>
          </a:p>
          <a:p>
            <a:r>
              <a:t>Keselamatan voltan tinggi, mutu dan operasi pemasangan.</a:t>
            </a:r>
          </a:p>
          <a:p>
            <a:r>
              <a:t>Cohu Malaysia Sdn. Bhd.</a:t>
            </a:r>
          </a:p>
          <a:p>
            <a:r>
              <a:t>Ayer Keroh</a:t>
            </a:r>
          </a:p>
          <a:p>
            <a:r>
              <a:t>Peralatan semikonduktor</a:t>
            </a:r>
          </a:p>
          <a:p>
            <a:r>
              <a:t>Integrasi, servis dan penyelesaian masalah peralatan.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9</a:t>
            </a:r>
          </a:p>
          <a:p>
            <a:r>
              <a:t>Makanan, halal dan farmaseutikal memerlukan proses terkawal</a:t>
            </a:r>
          </a:p>
          <a:p>
            <a:r>
              <a:t>Padanan pengeluar Melaka dengan latihan proses serta pematuhan</a:t>
            </a:r>
          </a:p>
          <a:p>
            <a:r>
              <a:t>Data subsektor makanan dan farmaseutikal tidak diasingkan dalam angka pembuatan ini. Pengambilan kerja perlu pengesahan.</a:t>
            </a:r>
          </a:p>
          <a:p>
            <a:r>
              <a:t>Invest Melaka, profil sektor / majikan dan 13 Feb 2026. OpenDOSM 2025.</a:t>
            </a:r>
          </a:p>
          <a:p>
            <a:r>
              <a:t>09</a:t>
            </a:r>
          </a:p>
          <a:p>
            <a:r>
              <a:t>MAKANAN DAN HALAL</a:t>
            </a:r>
          </a:p>
          <a:p>
            <a:r>
              <a:t>Mamee, Julie’s dan Aik Cheong</a:t>
            </a:r>
          </a:p>
          <a:p/>
          <a:p>
            <a:r>
              <a:t>Cadangan latihan: kawalan proses, keselamatan makanan, pembungkusan dan rekod kebolehkesanan.</a:t>
            </a:r>
          </a:p>
          <a:p>
            <a:r>
              <a:t>&gt;100 firma halal</a:t>
            </a:r>
          </a:p>
          <a:p>
            <a:r>
              <a:t>Menurut Invest Melaka, 13 Februari 2026.</a:t>
            </a:r>
          </a:p>
          <a:p>
            <a:r>
              <a:t>UniKL MICET: proses / mutu. KPM Bandar Melaka: pematuhan halal. GIATMARA Tangga Batu: pengeluaran makanan asas.</a:t>
            </a:r>
          </a:p>
          <a:p>
            <a:r>
              <a:t>FARMASEUTIKAL</a:t>
            </a:r>
          </a:p>
          <a:p>
            <a:r>
              <a:t>Kotra Pharma dan Xepa-Soul Pattinson</a:t>
            </a:r>
          </a:p>
          <a:p/>
          <a:p>
            <a:r>
              <a:t>Cadangan latihan: amalan pengilangan baik, dokumentasi kelompok dan kawalan pencemaran.</a:t>
            </a:r>
          </a:p>
          <a:p>
            <a:r>
              <a:t>RM17.78 bilion</a:t>
            </a:r>
          </a:p>
          <a:p>
            <a:r>
              <a:t>KDNK pembuatan Melaka 2025, semua subsektor.</a:t>
            </a:r>
          </a:p>
          <a:p>
            <a:r>
              <a:t>UniKL MICET: validasi proses / QA/QC. TVETMARA Jasin: elektrik dan utiliti kilang.</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10</a:t>
            </a:r>
          </a:p>
          <a:p>
            <a:r>
              <a:t>Tiga bukti industri dengan skop yang berbeza</a:t>
            </a:r>
          </a:p>
          <a:p>
            <a:r>
              <a:t>Stok tenaga kerja, pekerjaan projek dan output pengeluaran dibaca secara berasingan</a:t>
            </a:r>
          </a:p>
          <a:p>
            <a:r>
              <a:t>Infineon Careers Melaka. TI, 6 Nov 2025. MG Malaysia, 10 Mac 2026.</a:t>
            </a:r>
          </a:p>
          <a:p>
            <a:r>
              <a:t>10</a:t>
            </a:r>
          </a:p>
          <a:p>
            <a:r>
              <a:t>INFINEON MELAKA</a:t>
            </a:r>
          </a:p>
          <a:p>
            <a:r>
              <a:t>&gt;10,000</a:t>
            </a:r>
          </a:p>
          <a:p>
            <a:r>
              <a:t>Pekerja sedia ada pada laman lokasi syarikat.</a:t>
            </a:r>
          </a:p>
          <a:p>
            <a:r>
              <a:t>Asas tenaga sedia ada menyokong peningkatan kemahiran serta penggantian pekerja.</a:t>
            </a:r>
          </a:p>
          <a:p>
            <a:r>
              <a:t>TEXAS INSTRUMENTS MELAKA 2 (TIEM2)</a:t>
            </a:r>
          </a:p>
          <a:p>
            <a:r>
              <a:t>Sehingga 500</a:t>
            </a:r>
          </a:p>
          <a:p>
            <a:r>
              <a:t>Pekerjaan tempatan apabila beroperasi penuh.</a:t>
            </a:r>
          </a:p>
          <a:p>
            <a:r>
              <a:t>Kilang pemasangan dan ujian kedua TI. Dibuka 6 November 2025, dengan automasi kilang.</a:t>
            </a:r>
          </a:p>
          <a:p>
            <a:r>
              <a:t>MG S5 Electric Vehicle (EV)</a:t>
            </a:r>
          </a:p>
          <a:p>
            <a:r>
              <a:t>1,500–2,000</a:t>
            </a:r>
          </a:p>
          <a:p>
            <a:r>
              <a:t>Jangkaan output kenderaan bagi 2026.</a:t>
            </a:r>
          </a:p>
          <a:p>
            <a:r>
              <a:t>MG: Morris Garages; S5: nama model. Pemasangan tempatan bermula 10 Mac 2026 di Pegoh.</a:t>
            </a:r>
          </a:p>
          <a:p>
            <a:r>
              <a:t>Keputusan intake menggunakan kekosongan dan komitmen majikan yang disahkan. Angka di atas tidak dijumlahkan.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11</a:t>
            </a:r>
          </a:p>
          <a:p>
            <a:r>
              <a:t>Portfolio latihan mengikut kekuatan industri Melaka</a:t>
            </a:r>
          </a:p>
          <a:p>
            <a:r>
              <a:t>Kompetensi teknikal dan sokongan perniagaan membina laluan pekerjaan</a:t>
            </a:r>
          </a:p>
          <a:p>
            <a:r>
              <a:t>Analisis cadangan berasaskan profil majikan, Invest Melaka dan program rasmi institusi.</a:t>
            </a:r>
          </a:p>
          <a:p>
            <a:r>
              <a:t>11</a:t>
            </a:r>
          </a:p>
          <a:p>
            <a:r>
              <a:t>SEMIKONDUKTOR</a:t>
            </a:r>
          </a:p>
          <a:p>
            <a:r>
              <a:t>Electrostatic Discharge (ESD)</a:t>
            </a:r>
          </a:p>
          <a:p>
            <a:r>
              <a:t>Perlindungan nyahcas elektrostatik</a:t>
            </a:r>
          </a:p>
          <a:p/>
          <a:p>
            <a:r>
              <a:t>Statistical Process Control (SPC)</a:t>
            </a:r>
          </a:p>
          <a:p>
            <a:r>
              <a:t>Kawalan proses statistik</a:t>
            </a:r>
          </a:p>
          <a:p/>
          <a:p>
            <a:r>
              <a:t>Peralatan, ujian dan automasi.</a:t>
            </a:r>
          </a:p>
          <a:p>
            <a:r>
              <a:t>AEROANGKASA</a:t>
            </a:r>
          </a:p>
          <a:p>
            <a:r>
              <a:t>Lay-up dan curing komposit</a:t>
            </a:r>
          </a:p>
          <a:p/>
          <a:p>
            <a:r>
              <a:t>Pemeriksaan komponen</a:t>
            </a:r>
          </a:p>
          <a:p/>
          <a:p>
            <a:r>
              <a:t>Kebolehkesanan dan dokumentasi mutu.</a:t>
            </a:r>
          </a:p>
          <a:p>
            <a:r>
              <a:t>AUTOMOTIF / EV</a:t>
            </a:r>
          </a:p>
          <a:p>
            <a:r>
              <a:t>Diagnostik EV dan hibrid</a:t>
            </a:r>
          </a:p>
          <a:p/>
          <a:p>
            <a:r>
              <a:t>Keselamatan voltan tinggi</a:t>
            </a:r>
          </a:p>
          <a:p/>
          <a:p>
            <a:r>
              <a:t>Kualiti pemasangan serta bahan automotif.</a:t>
            </a:r>
          </a:p>
          <a:p>
            <a:r>
              <a:t>MAKANAN / PROSES</a:t>
            </a:r>
          </a:p>
          <a:p>
            <a:r>
              <a:t>Good Manufacturing Practice (GMP)</a:t>
            </a:r>
          </a:p>
          <a:p>
            <a:r>
              <a:t>Amalan pengilangan baik</a:t>
            </a:r>
          </a:p>
          <a:p/>
          <a:p>
            <a:r>
              <a:t>Validasi proses, keselamatan makanan dan halal.</a:t>
            </a:r>
          </a:p>
          <a:p>
            <a:r>
              <a:t>SOKONGAN INDUSTRI</a:t>
            </a:r>
          </a:p>
          <a:p>
            <a:r>
              <a:t>Enterprise Resource Planning (ERP)</a:t>
            </a:r>
          </a:p>
          <a:p>
            <a:r>
              <a:t>Perancangan sumber perusahaan</a:t>
            </a:r>
          </a:p>
          <a:p/>
          <a:p>
            <a:r>
              <a:t>Kos pembuatan, inventori dan data operasi.</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12</a:t>
            </a:r>
          </a:p>
          <a:p>
            <a:r>
              <a:t>Rangkaian pendidikan MARA membahagikan peranan</a:t>
            </a:r>
          </a:p>
          <a:p>
            <a:r>
              <a:t>Program sedia ada menjadi asas pengkhususan yang dicadangkan</a:t>
            </a:r>
          </a:p>
          <a:p>
            <a:r>
              <a:t>Modul baharu ialah cadangan, tertakluk audit kapasiti dan pengiktirafan.</a:t>
            </a:r>
          </a:p>
          <a:p>
            <a:r>
              <a:t>TVET Madani, UniKL MICET dan portal rasmi kedua-dua Kolej Profesional MARA.</a:t>
            </a:r>
          </a:p>
          <a:p>
            <a:r>
              <a:t>12</a:t>
            </a:r>
          </a:p>
          <a:p>
            <a:r>
              <a:t>GIATMARA MELAKA</a:t>
            </a:r>
          </a:p>
          <a:p>
            <a:r>
              <a:t>6 pusat</a:t>
            </a:r>
          </a:p>
          <a:p>
            <a:r>
              <a:t>Kemahiran asas dan latihan modular komuniti.</a:t>
            </a:r>
          </a:p>
          <a:p>
            <a:r>
              <a:t>TVETMARA JASIN</a:t>
            </a:r>
          </a:p>
          <a:p>
            <a:r>
              <a:t>Elektrik, automotif dan kimpalan</a:t>
            </a:r>
          </a:p>
          <a:p>
            <a:r>
              <a:t>Teknikal industri serta diagnostik.</a:t>
            </a:r>
          </a:p>
          <a:p>
            <a:r>
              <a:t>TVETMARA MASJID TANAH</a:t>
            </a:r>
          </a:p>
          <a:p>
            <a:r>
              <a:t>Komposit, polimer dan bahan</a:t>
            </a:r>
          </a:p>
          <a:p>
            <a:r>
              <a:t>Pembuatan termaju dan pemeriksaan.</a:t>
            </a:r>
          </a:p>
          <a:p>
            <a:r>
              <a:t>UniKL MICET</a:t>
            </a:r>
          </a:p>
          <a:p>
            <a:r>
              <a:t>Kimia, makanan dan bioproses</a:t>
            </a:r>
          </a:p>
          <a:p>
            <a:r>
              <a:t>Proses, inovasi dan kawalan mutu.</a:t>
            </a:r>
          </a:p>
          <a:p>
            <a:r>
              <a:t>KOLEJ PROFESIONAL MARA</a:t>
            </a:r>
          </a:p>
          <a:p>
            <a:r>
              <a:t>AYER MOLEK</a:t>
            </a:r>
          </a:p>
          <a:p>
            <a:r>
              <a:t>Perakaunan + Data Analytics / Business Studies</a:t>
            </a:r>
          </a:p>
          <a:p>
            <a:r>
              <a:t>Kos serta data operasi industri.</a:t>
            </a:r>
          </a:p>
          <a:p>
            <a:r>
              <a:t>KOLEJ PROFESIONAL MARA</a:t>
            </a:r>
          </a:p>
          <a:p>
            <a:r>
              <a:t>BANDAR MELAKA</a:t>
            </a:r>
          </a:p>
          <a:p>
            <a:r>
              <a:t>Industri Halal / Kewangan Islam</a:t>
            </a:r>
          </a:p>
          <a:p>
            <a:r>
              <a:t>Pematuhan dan perniagaan vendor.</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13</a:t>
            </a:r>
          </a:p>
          <a:p>
            <a:r>
              <a:t>GIATMARA: kursus baharu dan wajaran (1/2)</a:t>
            </a:r>
          </a:p>
          <a:p>
            <a:r>
              <a:t>Kota Melaka, Jasin dan Alor Gajah</a:t>
            </a:r>
          </a:p>
          <a:p>
            <a:r>
              <a:t>Wajaran ialah analisis cadangan. Lokasi industri dan saiz sektor menyokong padanan, sementara bilangan pengambilan memerlukan bukti majikan.</a:t>
            </a:r>
          </a:p>
          <a:p>
            <a:r>
              <a:t>TVET Madani: tiga pusat. DOSM 2025. Honda dan MG Malaysia, 10 Mac 2026.</a:t>
            </a:r>
          </a:p>
          <a:p>
            <a:r>
              <a:t>13</a:t>
            </a:r>
          </a:p>
          <a:p>
            <a:r>
              <a:t>GIATMARA KOTA MELAKA</a:t>
            </a:r>
          </a:p>
          <a:p>
            <a:r>
              <a:t>Sokongan IT dan keselamatan siber asas PKS</a:t>
            </a:r>
          </a:p>
          <a:p>
            <a:r>
              <a:t>Rangkaian, POS dan inventori digital</a:t>
            </a:r>
          </a:p>
          <a:p>
            <a:r>
              <a:t>Pola digital dan pengeluaran uniform</a:t>
            </a:r>
          </a:p>
          <a:p>
            <a:r>
              <a:t>52.4%</a:t>
            </a:r>
          </a:p>
          <a:p>
            <a:r>
              <a:t>Bahagian perkhidmatan dalam KDNK 2025.</a:t>
            </a:r>
          </a:p>
          <a:p>
            <a:r>
              <a:t>Asas komputer / fesyen sesuai untuk pendigitalan PKS dan bekalan uniform industri. Modul aplikasi mengkhususkan kursus sedia ada.</a:t>
            </a:r>
          </a:p>
          <a:p>
            <a:r>
              <a:t>GIATMARA JASIN</a:t>
            </a:r>
          </a:p>
          <a:p>
            <a:r>
              <a:t>Diagnostik automotif dan asas EV</a:t>
            </a:r>
          </a:p>
          <a:p>
            <a:r>
              <a:t>Kawalan mutu badan / cat</a:t>
            </a:r>
          </a:p>
          <a:p>
            <a:r>
              <a:t>Pemeriksaan kimpalan asas vendor</a:t>
            </a:r>
          </a:p>
          <a:p>
            <a:r>
              <a:t>10 MAC 2026</a:t>
            </a:r>
          </a:p>
          <a:p>
            <a:r>
              <a:t>MG S5 EV mula pemasangan di Pegoh.</a:t>
            </a:r>
          </a:p>
          <a:p>
            <a:r>
              <a:t>Asas automotif, cat dan kimpalan menyokong mutu vendor. Pemasangan EV Pegoh mengukuhkan keperluan diagnostik serta keselamatan asas.</a:t>
            </a:r>
          </a:p>
          <a:p>
            <a:r>
              <a:t>GIATMARA ALOR GAJAH</a:t>
            </a:r>
          </a:p>
          <a:p>
            <a:r>
              <a:t>Fabrikasi jig / fixture</a:t>
            </a:r>
          </a:p>
          <a:p>
            <a:r>
              <a:t>Kimpalan MIG / TIG industri</a:t>
            </a:r>
          </a:p>
          <a:p>
            <a:r>
              <a:t>Penyelenggaraan mekanikal asas</a:t>
            </a:r>
          </a:p>
          <a:p>
            <a:r>
              <a:t>100,000 UNIT / TAHUN</a:t>
            </a:r>
          </a:p>
          <a:p>
            <a:r>
              <a:t>Kapasiti Honda Pegoh, semua model. Rekod asas pusat: automotif / kimpalan.</a:t>
            </a:r>
          </a:p>
          <a:p>
            <a:r>
              <a:t>Asas automotif / kimpalan sesuai untuk jig dan servis vendor Pegoh. Kursus aktif serta kesiapsiagaan bengkel perlu audit.</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14</a:t>
            </a:r>
          </a:p>
          <a:p>
            <a:r>
              <a:t>GIATMARA: kursus baharu dan wajaran (2/2)</a:t>
            </a:r>
          </a:p>
          <a:p>
            <a:r>
              <a:t>Tangga Batu, Bukit Katil dan Simpang Ampat</a:t>
            </a:r>
          </a:p>
          <a:p>
            <a:r>
              <a:t>ESD = Electrostatic Discharge. PLC = Programmable Logic Controller. Kursus aktif dan kapasiti setiap pusat perlu pengesahan.</a:t>
            </a:r>
          </a:p>
          <a:p>
            <a:r>
              <a:t>TVET Madani: tiga pusat. TI, 6 Nov 2025. CTRM. Invest Melaka, 13 Feb 2026.</a:t>
            </a:r>
          </a:p>
          <a:p>
            <a:r>
              <a:t>14</a:t>
            </a:r>
          </a:p>
          <a:p>
            <a:r>
              <a:t>GIATMARA TANGGA BATU</a:t>
            </a:r>
          </a:p>
          <a:p>
            <a:r>
              <a:t>Amalan pengilangan baik (GMP) asas</a:t>
            </a:r>
          </a:p>
          <a:p>
            <a:r>
              <a:t>Rekod bahan, label dan pembungkusan</a:t>
            </a:r>
          </a:p>
          <a:p>
            <a:r>
              <a:t>Pengeluaran bakeri untuk bekalan industri</a:t>
            </a:r>
          </a:p>
          <a:p>
            <a:r>
              <a:t>&gt;100 FIRMA</a:t>
            </a:r>
          </a:p>
          <a:p>
            <a:r>
              <a:t>Firma halal dalam hub negeri, menurut Invest Melaka.</a:t>
            </a:r>
          </a:p>
          <a:p>
            <a:r>
              <a:t>Asas bakeri sesuai untuk pembekal halal. MICET menyokong proses dan KPM Bandar Melaka membimbing rekod pematuhan.</a:t>
            </a:r>
          </a:p>
          <a:p>
            <a:r>
              <a:t>GIATMARA BUKIT KATIL</a:t>
            </a:r>
          </a:p>
          <a:p>
            <a:r>
              <a:t>Peralatan semikonduktor dan perlindungan nyahcas elektrostatik (ESD)</a:t>
            </a:r>
          </a:p>
          <a:p>
            <a:r>
              <a:t>PLC / sensor untuk pemasangan dan ujian</a:t>
            </a:r>
          </a:p>
          <a:p>
            <a:r>
              <a:t>Elektrik dan penyaman udara kilang</a:t>
            </a:r>
          </a:p>
          <a:p>
            <a:r>
              <a:t>SEHINGGA 500</a:t>
            </a:r>
          </a:p>
          <a:p>
            <a:r>
              <a:t>Pekerjaan TIEM2 apabila operasi penuh.</a:t>
            </a:r>
          </a:p>
          <a:p>
            <a:r>
              <a:t>Asas elektronik / automasi sesuai dengan operasi TI. Latihan peralatan dan utiliti mengukuhkan laluan teknisyen kilang.</a:t>
            </a:r>
          </a:p>
          <a:p>
            <a:r>
              <a:t>GIATMARA SIMPANG AMPAT</a:t>
            </a:r>
          </a:p>
          <a:p>
            <a:r>
              <a:t>Lay-up komposit dan vacuum bagging</a:t>
            </a:r>
          </a:p>
          <a:p>
            <a:r>
              <a:t>Pemeriksaan visual dan rekod mutu</a:t>
            </a:r>
          </a:p>
          <a:p>
            <a:r>
              <a:t>Diagnostik serta keselamatan asas EV</a:t>
            </a:r>
          </a:p>
          <a:p>
            <a:r>
              <a:t>RM159 JUTA</a:t>
            </a:r>
          </a:p>
          <a:p>
            <a:r>
              <a:t>Pelaburan fasiliti CTRM B6, 2023. Asas pusat: kursus komposit aeroangkasa.</a:t>
            </a:r>
          </a:p>
          <a:p>
            <a:r>
              <a:t>Kursus komposit sedia ada sepadan dengan CTRM. GIATMARA membina operasi asas, TVETMARA Masjid Tanah mengendalikan tahap lanjutan.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15</a:t>
            </a:r>
          </a:p>
          <a:p>
            <a:r>
              <a:t>TVETMARA: pengkhususan teknikal yang diperlukan</a:t>
            </a:r>
          </a:p>
          <a:p>
            <a:r>
              <a:t>Padanan kepada EV di Pegoh dan komposit aeroangkasa di Batu Berendam</a:t>
            </a:r>
          </a:p>
          <a:p>
            <a:r>
              <a:t>Statistical Process Control (SPC) = kawalan proses statistik. Nilai pelaburan CTRM ialah rekod 2023 dan tidak menunjukkan kekosongan semasa.</a:t>
            </a:r>
          </a:p>
          <a:p>
            <a:r>
              <a:t>MG Malaysia, Honda, CTRM dan TVET Madani. Wajaran dan kursus ialah cadangan.</a:t>
            </a:r>
          </a:p>
          <a:p>
            <a:r>
              <a:t>15</a:t>
            </a:r>
          </a:p>
          <a:p>
            <a:r>
              <a:t>TVETMARA JASIN</a:t>
            </a:r>
          </a:p>
          <a:p>
            <a:r>
              <a:t>Diagnostik EV / hibrid dan keselamatan voltan tinggi</a:t>
            </a:r>
          </a:p>
          <a:p>
            <a:r>
              <a:t>Mutu pemasangan serta pemeriksaan akhir kenderaan</a:t>
            </a:r>
          </a:p>
          <a:p>
            <a:r>
              <a:t>Pengecas EV dan penyelenggaraan elektrik industri</a:t>
            </a:r>
          </a:p>
          <a:p>
            <a:r>
              <a:t>1,500–2,000 UNIT</a:t>
            </a:r>
          </a:p>
          <a:p>
            <a:r>
              <a:t>Jangkaan output MG S5 EV pada 2026. Honda mempunyai kapasiti semua model 100,000 unit/tahun.</a:t>
            </a:r>
          </a:p>
          <a:p>
            <a:r>
              <a:t>Pemasangan MG S5 EV menyokong diagnostik dan mutu. Asas automotif / elektrik tersedia. Latihan voltan tinggi dan pengecas memerlukan pengajar kompeten.</a:t>
            </a:r>
          </a:p>
          <a:p>
            <a:r>
              <a:t>TVETMARA MASJID TANAH</a:t>
            </a:r>
          </a:p>
          <a:p>
            <a:r>
              <a:t>Pembuatan komposit aeroangkasa lanjutan</a:t>
            </a:r>
          </a:p>
          <a:p>
            <a:r>
              <a:t>Ujian tanpa musnah dan pemeriksaan bahan</a:t>
            </a:r>
          </a:p>
          <a:p>
            <a:r>
              <a:t>Kawalan proses statistik serta kebolehkesanan komponen</a:t>
            </a:r>
          </a:p>
          <a:p>
            <a:r>
              <a:t>RM159 JUTA</a:t>
            </a:r>
          </a:p>
          <a:p>
            <a:r>
              <a:t>Pelaburan fasiliti CTRM Building 6 di Melaka, diumumkan pada Mei 2023.</a:t>
            </a:r>
          </a:p>
          <a:p>
            <a:r>
              <a:t>Asas komposit / polimer sepadan dengan CTRM. Pemeriksaan dan rekod mutu memenuhi keperluan aerostruktur. Pengkhususan bahan automotif EV perlu pengesahan majikan.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16</a:t>
            </a:r>
          </a:p>
          <a:p>
            <a:r>
              <a:t>UniKL dan Kolej Profesional MARA: kursus &amp; wajaran</a:t>
            </a:r>
          </a:p>
          <a:p>
            <a:r>
              <a:t>Pengkhususan proses, data kewangan industri dan pematuhan halal</a:t>
            </a:r>
          </a:p>
          <a:p>
            <a:r>
              <a:t>Enterprise Resource Planning (ERP) = perancangan sumber perusahaan. Cadangan ialah modul industri tambahan kepada program sedia ada.</a:t>
            </a:r>
          </a:p>
          <a:p>
            <a:r>
              <a:t>DOSM 2025. MICET. KPM Ayer Molek / Bandar Melaka. Invest Melaka, Feb &amp; Apr 2026.</a:t>
            </a:r>
          </a:p>
          <a:p>
            <a:r>
              <a:t>16</a:t>
            </a:r>
          </a:p>
          <a:p>
            <a:r>
              <a:t>UniKL MICET</a:t>
            </a:r>
          </a:p>
          <a:p>
            <a:r>
              <a:t>Amalan pengilangan baik serta validasi proses</a:t>
            </a:r>
          </a:p>
          <a:p>
            <a:r>
              <a:t>Kawalan mutu makanan / bioproses</a:t>
            </a:r>
          </a:p>
          <a:p>
            <a:r>
              <a:t>Rawatan efluen industri</a:t>
            </a:r>
          </a:p>
          <a:p>
            <a:r>
              <a:t>RM17.78 BILION</a:t>
            </a:r>
          </a:p>
          <a:p>
            <a:r>
              <a:t>KDNK pembuatan 2025, semua subsektor.</a:t>
            </a:r>
          </a:p>
          <a:p>
            <a:r>
              <a:t>Asas kimia / bioproses sepadan dengan makanan dan farmaseutikal. Latihan aplikasi menambah validasi serta kawalan pencemaran.</a:t>
            </a:r>
          </a:p>
          <a:p>
            <a:r>
              <a:t>KOLEJ PROFESIONAL MARA</a:t>
            </a:r>
          </a:p>
          <a:p>
            <a:r>
              <a:t>AYER MOLEK</a:t>
            </a:r>
          </a:p>
          <a:p>
            <a:r>
              <a:t>Perancangan sumber perusahaan untuk kewangan kilang</a:t>
            </a:r>
          </a:p>
          <a:p>
            <a:r>
              <a:t>Kos pembuatan dan analitik inventori</a:t>
            </a:r>
          </a:p>
          <a:p>
            <a:r>
              <a:t>Automasi pelaporan kewangan vendor</a:t>
            </a:r>
          </a:p>
          <a:p>
            <a:r>
              <a:t>87.8% KDNK</a:t>
            </a:r>
          </a:p>
          <a:p>
            <a:r>
              <a:t>Gabungan perkhidmatan dan pembuatan 2025.</a:t>
            </a:r>
          </a:p>
          <a:p>
            <a:r>
              <a:t>DIA + Data Analytics tersedia. Modul kos, stok dan sistem perusahaan mengkhususkan asas tersebut untuk kilang serta vendor Melaka.</a:t>
            </a:r>
          </a:p>
          <a:p>
            <a:r>
              <a:t>KOLEJ PROFESIONAL MARA</a:t>
            </a:r>
          </a:p>
          <a:p>
            <a:r>
              <a:t>BANDAR MELAKA</a:t>
            </a:r>
          </a:p>
          <a:p>
            <a:r>
              <a:t>Kebolehkesanan digital dan audit dalaman halal</a:t>
            </a:r>
          </a:p>
          <a:p>
            <a:r>
              <a:t>Dokumentasi eksport produk halal</a:t>
            </a:r>
          </a:p>
          <a:p>
            <a:r>
              <a:t>Pembiayaan Islam dan aliran tunai vendor</a:t>
            </a:r>
          </a:p>
          <a:p>
            <a:r>
              <a:t>&gt;100 FIRMA HALAL</a:t>
            </a:r>
          </a:p>
          <a:p>
            <a:r>
              <a:t>Halal Hub negeri, Invest Melaka, Feb 2026.</a:t>
            </a:r>
          </a:p>
          <a:p>
            <a:r>
              <a:t>Diploma halal / kewangan Islam serta peranan PHIK menyokong modul. Kluster Serkam memerlukan rekod bahan dan akses pasaran.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17</a:t>
            </a:r>
          </a:p>
          <a:p>
            <a:r>
              <a:t>Rasionalisasi mengikut bukti program dan permintaan</a:t>
            </a:r>
          </a:p>
          <a:p>
            <a:r>
              <a:t>Lima keputusan audit sebelum MARA membuka atau mengembangkan pengambilan</a:t>
            </a:r>
          </a:p>
          <a:p>
            <a:r>
              <a:t>Cadangan kerangka audit MARA. Tindakan hanya selepas bukti institusi dan majikan.</a:t>
            </a:r>
          </a:p>
          <a:p>
            <a:r>
              <a:t>17</a:t>
            </a:r>
          </a:p>
          <a:p>
            <a:r>
              <a:t>KEKALKAN</a:t>
            </a:r>
          </a:p>
          <a:p>
            <a:r>
              <a:t>Permintaan dan hasil graduan terbukti.</a:t>
            </a:r>
          </a:p>
          <a:p/>
          <a:p>
            <a:r>
              <a:t>Bukti: intake, tamat dan penempatan 3 tahun.</a:t>
            </a:r>
          </a:p>
          <a:p>
            <a:r>
              <a:t>PERKUKUH</a:t>
            </a:r>
          </a:p>
          <a:p>
            <a:r>
              <a:t>Asas program sesuai, pengkhususan majikan perlu ditambah.</a:t>
            </a:r>
          </a:p>
          <a:p/>
          <a:p>
            <a:r>
              <a:t>Bukti: tugas sebenar dan silibus.</a:t>
            </a:r>
          </a:p>
          <a:p>
            <a:r>
              <a:t>KONGSI SUMBER</a:t>
            </a:r>
          </a:p>
          <a:p>
            <a:r>
              <a:t>Peralatan atau pengajar khusus belum lengkap.</a:t>
            </a:r>
          </a:p>
          <a:p/>
          <a:p>
            <a:r>
              <a:t>Bukti: audit bengkel dan kompetensi.</a:t>
            </a:r>
          </a:p>
          <a:p>
            <a:r>
              <a:t>GABUNG / BEKU</a:t>
            </a:r>
          </a:p>
          <a:p>
            <a:r>
              <a:t>Pertindihan atau permintaan lemah selepas semakan.</a:t>
            </a:r>
          </a:p>
          <a:p/>
          <a:p>
            <a:r>
              <a:t>Bukti: kos peserta dan hasil pekerjaan.</a:t>
            </a:r>
          </a:p>
          <a:p>
            <a:r>
              <a:t>RINTIS MODUL</a:t>
            </a:r>
          </a:p>
          <a:p>
            <a:r>
              <a:t>Keperluan baharu mempunyai komitmen majikan.</a:t>
            </a:r>
          </a:p>
          <a:p/>
          <a:p>
            <a:r>
              <a:t>Bukti: tempat latihan, pengambilan dan standard.</a:t>
            </a:r>
          </a:p>
          <a:p>
            <a:r>
              <a:t>Jurang audit: nyahcas elektrostatik (ESD), kawalan proses statistik (SPC), keselamatan voltan tinggi dan rekod proses.</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18</a:t>
            </a:r>
          </a:p>
          <a:p>
            <a:r>
              <a:t>Rintis 2027 dan pengembangan hingga 2030</a:t>
            </a:r>
          </a:p>
          <a:p>
            <a:r>
              <a:t>Model latihan program pendek, tertakluk hasil kohort dan kapasiti institusi</a:t>
            </a:r>
          </a:p>
          <a:p>
            <a:r>
              <a:t>Cadangan: 1,400 peserta dan 1,008 penempatan kumulatif. Kohort lewat 2030 mungkin diukur pada 2031. Senario permintaan panel dalam lampiran.</a:t>
            </a:r>
          </a:p>
          <a:p>
            <a:r>
              <a:t>Andaian perancangan MARA. Peserta × 90% tamat × 80% penempatan.</a:t>
            </a:r>
          </a:p>
          <a:p>
            <a:r>
              <a:t>18</a:t>
            </a:r>
          </a:p>
          <a:p>
            <a:r>
              <a:t>2027</a:t>
            </a:r>
          </a:p>
          <a:p>
            <a:r>
              <a:t>200</a:t>
            </a:r>
          </a:p>
          <a:p>
            <a:r>
              <a:t>peserta cadangan</a:t>
            </a:r>
          </a:p>
          <a:p>
            <a:r>
              <a:t>180 tamat</a:t>
            </a:r>
          </a:p>
          <a:p>
            <a:r>
              <a:t>144 penempatan</a:t>
            </a:r>
          </a:p>
          <a:p>
            <a:r>
              <a:t>2028</a:t>
            </a:r>
          </a:p>
          <a:p>
            <a:r>
              <a:t>300</a:t>
            </a:r>
          </a:p>
          <a:p>
            <a:r>
              <a:t>peserta cadangan</a:t>
            </a:r>
          </a:p>
          <a:p>
            <a:r>
              <a:t>270 tamat</a:t>
            </a:r>
          </a:p>
          <a:p>
            <a:r>
              <a:t>216 penempatan</a:t>
            </a:r>
          </a:p>
          <a:p>
            <a:r>
              <a:t>2029</a:t>
            </a:r>
          </a:p>
          <a:p>
            <a:r>
              <a:t>400</a:t>
            </a:r>
          </a:p>
          <a:p>
            <a:r>
              <a:t>peserta cadangan</a:t>
            </a:r>
          </a:p>
          <a:p>
            <a:r>
              <a:t>360 tamat</a:t>
            </a:r>
          </a:p>
          <a:p>
            <a:r>
              <a:t>288 penempatan</a:t>
            </a:r>
          </a:p>
          <a:p>
            <a:r>
              <a:t>2030</a:t>
            </a:r>
          </a:p>
          <a:p>
            <a:r>
              <a:t>500</a:t>
            </a:r>
          </a:p>
          <a:p>
            <a:r>
              <a:t>peserta cadangan</a:t>
            </a:r>
          </a:p>
          <a:p>
            <a:r>
              <a:t>450 tamat</a:t>
            </a:r>
          </a:p>
          <a:p>
            <a:r>
              <a:t>360 penempatan</a:t>
            </a:r>
          </a:p>
          <a:p>
            <a:r>
              <a:t>90% kadar tamat dan 80% penempatan daripada yang tamat. Pengembangan selepas hasil kohort disahkan.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19</a:t>
            </a:r>
          </a:p>
          <a:p>
            <a:r>
              <a:t>Cadangan pelaksanaan dan kawalan hasil</a:t>
            </a:r>
          </a:p>
          <a:p>
            <a:r>
              <a:t>Pelaksanaan berperingkat dengan semakan prestasi setiap kohort</a:t>
            </a:r>
          </a:p>
          <a:p>
            <a:r>
              <a:t>Pengembangan dilaksanakan selepas kapasiti latihan, komitmen majikan dan hasil kohort disahkan.</a:t>
            </a:r>
          </a:p>
          <a:p>
            <a:r>
              <a:t>Cadangan MARA Melaka. Sasaran peserta dan KPI tertakluk pengesahan industri.</a:t>
            </a:r>
          </a:p>
          <a:p>
            <a:r>
              <a:t>19</a:t>
            </a:r>
          </a:p>
          <a:p>
            <a:r>
              <a:t>PELAKSANAAN BERPERINGKAT</a:t>
            </a:r>
          </a:p>
          <a:p>
            <a:r>
              <a:t>SASARAN KAWALAN HASIL</a:t>
            </a:r>
          </a:p>
          <a:p>
            <a:r>
              <a:t>1</a:t>
            </a:r>
          </a:p>
          <a:p>
            <a:r>
              <a:t>Audit institusi dan kajian majikan</a:t>
            </a:r>
          </a:p>
          <a:p>
            <a:r>
              <a:t>Sahkan peralatan, pengajar dan permintaan jawatan.</a:t>
            </a:r>
          </a:p>
          <a:p>
            <a:r>
              <a:t>2</a:t>
            </a:r>
          </a:p>
          <a:p>
            <a:r>
              <a:t>Modul bersama industri</a:t>
            </a:r>
          </a:p>
          <a:p>
            <a:r>
              <a:t>Tetapkan kompetensi, penilaian dan latihan pengajar.</a:t>
            </a:r>
          </a:p>
          <a:p>
            <a:r>
              <a:t>3</a:t>
            </a:r>
          </a:p>
          <a:p>
            <a:r>
              <a:t>Rintis 2027: 200 peserta</a:t>
            </a:r>
          </a:p>
          <a:p>
            <a:r>
              <a:t>Mulakan lima laluan mengikut kapasiti yang disahkan.</a:t>
            </a:r>
          </a:p>
          <a:p>
            <a:r>
              <a:t>4</a:t>
            </a:r>
          </a:p>
          <a:p>
            <a:r>
              <a:t>Semakan hasil dan pengembangan</a:t>
            </a:r>
          </a:p>
          <a:p>
            <a:r>
              <a:t>Tracer graduan pada 6 / 12 bulan; semakan suku tahunan.</a:t>
            </a:r>
          </a:p>
          <a:p>
            <a:r>
              <a:t>≥90%</a:t>
            </a:r>
          </a:p>
          <a:p>
            <a:r>
              <a:t>Kadar tamat latihan</a:t>
            </a:r>
          </a:p>
          <a:p>
            <a:r>
              <a:t>≥80%</a:t>
            </a:r>
          </a:p>
          <a:p>
            <a:r>
              <a:t>Penempatan dalam bidang, 6 bulan</a:t>
            </a:r>
          </a:p>
          <a:p>
            <a:r>
              <a:t>≥85%</a:t>
            </a:r>
          </a:p>
          <a:p>
            <a:r>
              <a:t>Kekal bekerja, 12 bulan</a:t>
            </a:r>
          </a:p>
          <a:p>
            <a:r>
              <a:t>Setiap kohort</a:t>
            </a:r>
          </a:p>
          <a:p>
            <a:r>
              <a:t>Semakan majikan dan prestasi graduan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20</a:t>
            </a:r>
          </a:p>
          <a:p>
            <a:r>
              <a:t>Keputusan pengurusan dan pelaksanaan berfasa</a:t>
            </a:r>
          </a:p>
          <a:p>
            <a:r>
              <a:t>Mandat yang dicadangkan untuk menyelaraskan pendidikan MARA Melaka</a:t>
            </a:r>
          </a:p>
          <a:p>
            <a:r>
              <a:t>MARA Melaka menyelaras data. Institusi membina latihan. Majikan mengesahkan tugas, tempat latihan dan pengambilan.</a:t>
            </a:r>
          </a:p>
          <a:p>
            <a:r>
              <a:t>Syor MARA Melaka. Angka, portfolio dan peruntukan tertakluk proses kelulusan.</a:t>
            </a:r>
          </a:p>
          <a:p>
            <a:r>
              <a:t>20</a:t>
            </a:r>
          </a:p>
          <a:p>
            <a:r>
              <a:t>2026–S1 2027</a:t>
            </a:r>
          </a:p>
          <a:p>
            <a:r>
              <a:t>Kajian 30–50 majikan dan audit kapasiti</a:t>
            </a:r>
          </a:p>
          <a:p>
            <a:r>
              <a:t>2027</a:t>
            </a:r>
          </a:p>
          <a:p>
            <a:r>
              <a:t>Rintis 200 peserta, lima laluan</a:t>
            </a:r>
          </a:p>
          <a:p>
            <a:r>
              <a:t>2028–2029</a:t>
            </a:r>
          </a:p>
          <a:p>
            <a:r>
              <a:t>Pengembangan berdasarkan KPI kohort</a:t>
            </a:r>
          </a:p>
          <a:p>
            <a:r>
              <a:t>2030</a:t>
            </a:r>
          </a:p>
          <a:p>
            <a:r>
              <a:t>Penilaian hasil dan keputusan portfolio</a:t>
            </a:r>
          </a:p>
          <a:p>
            <a:r>
              <a:t>1</a:t>
            </a:r>
          </a:p>
          <a:p>
            <a:r>
              <a:t>Persetujuan kepada kluster dan peranan institusi MARA Melaka.</a:t>
            </a:r>
          </a:p>
          <a:p>
            <a:r>
              <a:t>2</a:t>
            </a:r>
          </a:p>
          <a:p>
            <a:r>
              <a:t>Mandat kajian majikan, audit kapasiti dan pembangunan modul bersama industri.</a:t>
            </a:r>
          </a:p>
          <a:p>
            <a:r>
              <a:t>3</a:t>
            </a:r>
          </a:p>
          <a:p>
            <a:r>
              <a:t>Persetujuan pelaksanaan rintis 2027 serta semakan hasil suku tahunan.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21</a:t>
            </a:r>
          </a:p>
          <a:p>
            <a:r>
              <a:t>Lampiran A: inventori 22 kawasan industri</a:t>
            </a:r>
          </a:p>
          <a:p>
            <a:r>
              <a:t>Senarai dalam laman MCORP, tarikh asas inventori tidak dinyatakan</a:t>
            </a:r>
          </a:p>
          <a:p>
            <a:r>
              <a:t>MCORP menyatakan jumlah 2,974.75 hektar. Inventori ini perlu semakan status operasi dan sempadan bagi kegunaan rasmi terkini.</a:t>
            </a:r>
          </a:p>
          <a:p>
            <a:r>
              <a:t>MCORP, Industri &amp; Perdagangan, semakan 9 Okt 2026.</a:t>
            </a:r>
          </a:p>
          <a:p>
            <a:r>
              <a:t>A</a:t>
            </a:r>
          </a:p>
          <a:p>
            <a:r>
              <a:t>12 kawasan pembangunan MCORP</a:t>
            </a:r>
          </a:p>
          <a:p>
            <a:r>
              <a:t>10 kawasan pembangunan swasta</a:t>
            </a:r>
          </a:p>
          <a:p>
            <a:r>
              <a:t>01  Ayer Keroh</a:t>
            </a:r>
          </a:p>
          <a:p>
            <a:r>
              <a:t>02  FTZ Batu Berendam</a:t>
            </a:r>
          </a:p>
          <a:p>
            <a:r>
              <a:t>03  FTZ Tanjung Kling</a:t>
            </a:r>
          </a:p>
          <a:p>
            <a:r>
              <a:t>04  Bukit Rambai</a:t>
            </a:r>
          </a:p>
          <a:p>
            <a:r>
              <a:t>05  Masjid Tanah</a:t>
            </a:r>
          </a:p>
          <a:p>
            <a:r>
              <a:t>06  Melaka Halal Hub, Serkam</a:t>
            </a:r>
          </a:p>
          <a:p>
            <a:r>
              <a:t>07  Melaka World Solar Valley</a:t>
            </a:r>
          </a:p>
          <a:p>
            <a:r>
              <a:t>08  Tangga Batu</a:t>
            </a:r>
          </a:p>
          <a:p>
            <a:r>
              <a:t>09  Telok Gong</a:t>
            </a:r>
          </a:p>
          <a:p>
            <a:r>
              <a:t>10  Merlimau</a:t>
            </a:r>
          </a:p>
          <a:p>
            <a:r>
              <a:t>11  Alor Gajah</a:t>
            </a:r>
          </a:p>
          <a:p>
            <a:r>
              <a:t>12  Elkay, Lipat Kajang</a:t>
            </a:r>
          </a:p>
          <a:p>
            <a:r>
              <a:t>01  HICOM–Pegoh</a:t>
            </a:r>
          </a:p>
          <a:p>
            <a:r>
              <a:t>02  Telok Mas</a:t>
            </a:r>
          </a:p>
          <a:p>
            <a:r>
              <a:t>03  Krubong Technopark</a:t>
            </a:r>
          </a:p>
          <a:p>
            <a:r>
              <a:t>04  Krubong Industrial Park</a:t>
            </a:r>
          </a:p>
          <a:p>
            <a:r>
              <a:t>05  Smart Industrial Centre, Tanjung Minyak</a:t>
            </a:r>
          </a:p>
          <a:p>
            <a:r>
              <a:t>06  Cheng</a:t>
            </a:r>
          </a:p>
          <a:p>
            <a:r>
              <a:t>07  Sungai Udang</a:t>
            </a:r>
          </a:p>
          <a:p>
            <a:r>
              <a:t>08  Composite Industry, Batu Berendam</a:t>
            </a:r>
          </a:p>
          <a:p>
            <a:r>
              <a:t>09  Taman Tasik Utama</a:t>
            </a:r>
          </a:p>
          <a:p>
            <a:r>
              <a:t>10  Jasin, Asia Selatan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22</a:t>
            </a:r>
          </a:p>
          <a:p>
            <a:r>
              <a:t>Lampiran B: Matriks zon, institusi dan pekerjaan</a:t>
            </a:r>
          </a:p>
          <a:p>
            <a:r>
              <a:t>Padanan fungsi pendidikan merentasi lokasi kampus</a:t>
            </a:r>
          </a:p>
          <a:p>
            <a:r>
              <a:t>Padanan merupakan cadangan, bukan perjanjian majikan. Lokasi kampus tidak menghadkan liputan zon industri.</a:t>
            </a:r>
          </a:p>
          <a:p>
            <a:r>
              <a:t>Analisis MARA berdasarkan zon, profil majikan dan program rasmi institusi.</a:t>
            </a:r>
          </a:p>
          <a:p>
            <a:r>
              <a:t>B</a:t>
            </a:r>
          </a:p>
          <a:p>
            <a:r>
              <a:t>[[['Zon / kluster', 'Institusi peneraju cadangan', 'Laluan pekerjaan'], ['Batu Berendam: E&amp;E', 'GIATMARA Bukit Katil + TVETMARA Jasin, dengan majikan', 'Equipment/test technician, penyelenggaraan elektrik'], ['Batu Berendam: aeroangkasa', 'TVETMARA Masjid Tanah + GIATMARA Simpang Ampat + CTRM', 'Teknisyen komposit dan pemeriksa kualiti'], ['Pegoh / vendor automotif', 'TVETMARA + GIATMARA Jasin, Alor Gajah dan Simpang Ampat', 'Diagnostik, assembly quality dan servis teknikal'], ['Cheng / Serkam / makanan', 'UniKL MICET + KPM Bandar Melaka + GIATMARA Tangga Batu', 'Proses, QA/QC makanan dan pematuhan halal'], ['Farmaseutikal / proses', 'UniKL MICET + majikan farmaseutikal', 'Process technologist, QA/QC dan utiliti'], ['Semua koridor', 'KPM Ayer Molek / Bandar Melaka + GIATMARA Kota Melaka', 'Ayer Molek: kos/data; Bandar Melaka: halal dan kewangan vendor']]]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23</a:t>
            </a:r>
          </a:p>
          <a:p>
            <a:r>
              <a:t>Lampiran C: Unjuran permintaan: model senario 2027–2030</a:t>
            </a:r>
          </a:p>
          <a:p>
            <a:r>
              <a:t>Ilustrasi skala pengambilan dalam panel majikan, bukan ramalan rasmi Melaka</a:t>
            </a:r>
          </a:p>
          <a:p>
            <a:r>
              <a:t>Formula panel: 20 majikan × pengambilan purata 2027 × (1 + pertumbuhan)^(tahun − 2027). Purata rendah/asas/tinggi: 30/50/70. Pecahan kluster dalam Lampiran D. Skop terhad kepada panel, bukan semua industri Melaka.</a:t>
            </a:r>
          </a:p>
          <a:p>
            <a:r>
              <a:t>Model andaian MARA. Parameter belum disahkan majikan. Formula dan pecahan kluster dalam lampiran.</a:t>
            </a:r>
          </a:p>
          <a:p>
            <a:r>
              <a:t>C</a:t>
            </a:r>
          </a:p>
          <a:p>
            <a:r>
              <a:t>[[['Senario andaian', '2027', '2028', '2029', '2030', 'Jumlah'], ['Rendah, pertumbuhan 5%', '600', '630', '662', '695', '2,587'], ['Asas, pertumbuhan 8%', '1,000', '1,080', '1,166', '1,260', '4,506'], ['Tinggi, pertumbuhan 12%', '1,400', '1,568', '1,756', '1,967', '6,691']]]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24</a:t>
            </a:r>
          </a:p>
          <a:p>
            <a:r>
              <a:t>Lampiran D: pecahan senario asas mengikut kluster</a:t>
            </a:r>
          </a:p>
          <a:p>
            <a:r>
              <a:t>Andaian pengambilan dalam panel majikan, bukan kekosongan yang disahkan</a:t>
            </a:r>
          </a:p>
          <a:p>
            <a:r>
              <a:t>Wajaran dan pertumbuhan 8% ialah andaian analisis. Pembundaran baki dilaraskan kepada kluster sokongan supaya jumlah tepat. Angka merangkumi penggantian dan pengembangan, bukan pekerjaan baharu semata-mata.</a:t>
            </a:r>
          </a:p>
          <a:p>
            <a:r>
              <a:t>Model senario MARA. Gantikan parameter dengan jadual pengambilan majikan selepas kajian.</a:t>
            </a:r>
          </a:p>
          <a:p>
            <a:r>
              <a:t>D</a:t>
            </a:r>
          </a:p>
          <a:p>
            <a:r>
              <a:t>[[['Kluster andaian', '2027', '2028', '2029', '2030'], ['Semikonduktor / E&amp;E, 35%', '350', '378', '408', '441'], ['Automotif / EV, 20%', '200', '216', '233', '252'], ['Aeroangkasa / komposit, 15%', '150', '162', '175', '189'], ['Makanan / bioproses / farmaseutikal, 20%', '200', '216', '233', '252'], ['Sokongan elektrik / data / logistik, 10%', '100', '108', '117', '126'], ['Jumlah', '1,000', '1,080', '1,166', '1,260']]]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25</a:t>
            </a:r>
          </a:p>
          <a:p>
            <a:r>
              <a:t>Lampiran E: Kapasiti rintis dan skala latihan MARA</a:t>
            </a:r>
          </a:p>
          <a:p>
            <a:r>
              <a:t>Pengambilan cadangan tertakluk surat majikan, fasiliti dan hasil kohort</a:t>
            </a:r>
          </a:p>
          <a:p>
            <a:r>
              <a:t>Model program pendek, bukan pengambilan diploma. Setiap peserta dikira sekali. Penempatan termasuk kerja baharu dalam bidang, diukur 6 bulan selepas tamat. Kohort lewat 2030 mungkin diukur pada 2031.</a:t>
            </a:r>
          </a:p>
          <a:p>
            <a:r>
              <a:t>Andaian perancangan MARA Melaka. Formula: peserta × 90% × 80%.</a:t>
            </a:r>
          </a:p>
          <a:p>
            <a:r>
              <a:t>E</a:t>
            </a:r>
          </a:p>
          <a:p>
            <a:r>
              <a:t>[[['Parameter cadangan', '2027', '2028', '2029', '2030'], ['Peserta program pendek', '200', '300', '400', '500'], ['Tamat, andaian 90%', '180', '270', '360', '450'], ['Penempatan, 80% yang tamat', '144', '216', '288', '360'], ['Jumlah peserta kumulatif', '200', '500', '900', '1,400'], ['Penempatan kumulatif', '144', '360', '648', '1,008']]]</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26</a:t>
            </a:r>
          </a:p>
          <a:p>
            <a:r>
              <a:t>Lampiran F: anggaran peruntukan RM3.0 juta</a:t>
            </a:r>
          </a:p>
          <a:p>
            <a:r>
              <a:t>Siling perancangan awal yang memerlukan audit dan sebut harga</a:t>
            </a:r>
          </a:p>
          <a:p>
            <a:r>
              <a:t>* Anggaran cadangan, bukan kos rasmi atau harga pasaran yang disahkan. Elakkan pertindihan kos dengan peruntukan institusi sedia ada. Elaun peserta perlu diperincikan semasa costing.</a:t>
            </a:r>
          </a:p>
          <a:p>
            <a:r>
              <a:t>Andaian belanjawan MARA Melaka. Jumlah komponen = RM3.0 juta.</a:t>
            </a:r>
          </a:p>
          <a:p>
            <a:r>
              <a:t>F</a:t>
            </a:r>
          </a:p>
          <a:p>
            <a:r>
              <a:t>[[['Komponen', 'RM juta*', 'Asas pengiraan / tujuan'], ['Kajian majikan dan audit institusi', '0.20', 'Panel majikan, audit aset dan data graduan'], ['Kurikulum dan latihan pengajar', '0.35', 'Co-design, ToT dan penilaian bersama'], ['Peralatan bersama / naik taraf terpilih', '0.65', 'Mengutamakan aset sedia ada dan akses makmal industri'], ['Latihan 200 peserta', '1.20', '200 × RM6,000 kos latihan andaian'], ['Penempatan dan pengesanan hasil', '0.30', 'Koordinasi latihan industri, tracer dan penilaian'], ['Kontingensi', '0.30', '10% daripada siling perancangan'], ['Jumlah', '3.00', 'RM15,000 setiap peserta termasuk pembangunan rintis']]]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27</a:t>
            </a:r>
          </a:p>
          <a:p>
            <a:r>
              <a:t>Lampiran G: Pulangan ekonomi melalui pendapatan dan produktiviti</a:t>
            </a:r>
          </a:p>
          <a:p>
            <a:r>
              <a:t>KDNK negeri, GNI dan GDI mempunyai ukuran serta skop yang berbeza</a:t>
            </a:r>
          </a:p>
          <a:p>
            <a:r>
              <a:t>Pembentangan ini tidak menetapkan angka sumbangan KDNK/GNI/GDI daripada latihan. Jumlah gaji, jualan dan pelaburan tidak boleh ditambah sebagai satu nilai impak.</a:t>
            </a:r>
          </a:p>
          <a:p>
            <a:r>
              <a:t>Kerangka akaun negara dan penilaian impak. OpenDOSM metodologi KDNK. SNA 2008, konsep real gross domestic income.</a:t>
            </a:r>
          </a:p>
          <a:p>
            <a:r>
              <a:t>G</a:t>
            </a:r>
          </a:p>
          <a:p>
            <a:r>
              <a:t>KDNK Melaka</a:t>
            </a:r>
          </a:p>
          <a:p>
            <a:r>
              <a:t>Nilai tambah pengeluaran dalam negeri. Produktiviti dan nilai tambah vendor ialah saluran yang perlu dinilai menggunakan data majikan.</a:t>
            </a:r>
          </a:p>
          <a:p>
            <a:r>
              <a:t>GNI Malaysia</a:t>
            </a:r>
          </a:p>
          <a:p>
            <a:r>
              <a:t>Pendapatan negara termasuk pendapatan primer bersih dari luar negara. Angka gaji graduan sahaja tidak mengukur perubahan GNI.</a:t>
            </a:r>
          </a:p>
          <a:p>
            <a:r>
              <a:t>GDI</a:t>
            </a:r>
          </a:p>
          <a:p>
            <a:r>
              <a:t>Pendapatan domestik kasar. Pada harga semasa, pendekatan pendapatan berkait dengan KDNK. GDI benar turut dipengaruhi perubahan terma perdagangan.</a:t>
            </a:r>
          </a:p>
          <a:p>
            <a:r>
              <a:t>Ukuran MARA</a:t>
            </a:r>
          </a:p>
          <a:p>
            <a:r>
              <a:t>Pendapatan tambahan peserta berbanding keadaan tanpa program, pengekalan kerja serta perubahan produktiviti dan nilai tambah yang dapat disahkan.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28</a:t>
            </a:r>
          </a:p>
          <a:p>
            <a:r>
              <a:t>Lampiran H: Ilustrasi pendapatan bagi rintis 2027</a:t>
            </a:r>
          </a:p>
          <a:p>
            <a:r>
              <a:t>144 penempatan andaian, gaji RM3,000 sebulan dan tempoh 12 bulan penuh</a:t>
            </a:r>
          </a:p>
          <a:p>
            <a:r>
              <a:t>Semua angka ialah andaian. Gaji sebenar, masa menunggu kerja, kehilangan peserta, penggantian pekerja dan pendapatan tanpa program perlu pengesahan. Kos rintis RM3.0 juta tidak menghasilkan ROI yang boleh disahkan daripada ilustrasi ini.</a:t>
            </a:r>
          </a:p>
          <a:p>
            <a:r>
              <a:t>Pengiraan senario MARA. Bukan sasaran gaji, ramalan atau angka KDNK/GNI/GDI.</a:t>
            </a:r>
          </a:p>
          <a:p>
            <a:r>
              <a:t>H</a:t>
            </a:r>
          </a:p>
          <a:p>
            <a:r>
              <a:t>Jumlah gaji kasar tahunan</a:t>
            </a:r>
          </a:p>
          <a:p>
            <a:r>
              <a:t>Tambahan pendapatan ilustratif</a:t>
            </a:r>
          </a:p>
          <a:p>
            <a:r>
              <a:t>RM5.184 juta</a:t>
            </a:r>
          </a:p>
          <a:p>
            <a:r>
              <a:t>RM1.728 juta</a:t>
            </a:r>
          </a:p>
          <a:p>
            <a:r>
              <a:t>144 × RM3,000 × 12. Ini nilai gaji tahunan kohort selepas bekerja setahun penuh, bukan pulangan bersih program.</a:t>
            </a:r>
          </a:p>
          <a:p>
            <a:r>
              <a:t>Jika pendapatan tanpa program RM2,000 sebulan: 144 × (RM3,000 − RM2,000) × 12. Ini perbezaan kasar sebelum pelarasan.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29</a:t>
            </a:r>
          </a:p>
          <a:p>
            <a:r>
              <a:t>Lampiran I: KPI yang diperlukan oleh pengurusan</a:t>
            </a:r>
          </a:p>
          <a:p>
            <a:r>
              <a:t>Sasaran cadangan mengukur hasil peserta dan keberkesanan pelaksanaan</a:t>
            </a:r>
          </a:p>
          <a:p>
            <a:r>
              <a:t>Ambang ialah cadangan. Kemajuan pendidikan dan peserta bekerja sendiri dilapor berasingan daripada penempatan bergaji.</a:t>
            </a:r>
          </a:p>
          <a:p>
            <a:r>
              <a:t>Cadangan kerangka prestasi MARA Melaka.</a:t>
            </a:r>
          </a:p>
          <a:p>
            <a:r>
              <a:t>I</a:t>
            </a:r>
          </a:p>
          <a:p>
            <a:r>
              <a:t>[[['KPI', 'Sasaran cadangan rintis', 'Kaedah / tempoh'], ['Kadar tamat', '≥90% peserta', 'Rekod akademik dan ujian amali'], ['Penempatan dalam bidang', '≥80% daripada yang tamat', 'Bukti pekerjaan, 6 bulan selepas tamat'], ['Gaji asas median', 'Penanda perancangan RM3,000', 'Sahkan mengikut jawatan, asingkan elaun/OT'], ['Kekal bekerja', '≥85% daripada yang ditempatkan', 'Tracer 12 bulan selepas penempatan'], ['Kepuasan majikan', '≥80% respon positif', 'Penilaian penyelia, saiz respon dilaporkan'], ['Hasil ekonomi', 'Baseline sebelum program', 'Pendapatan tambahan dan produktiviti disahkan']]]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30</a:t>
            </a:r>
          </a:p>
          <a:p>
            <a:r>
              <a:t>Lampiran J: templat kajian 30–50 majikan</a:t>
            </a:r>
          </a:p>
          <a:p>
            <a:r>
              <a:t>Satu rekod bagi setiap majikan, tapak dan keluarga jawatan</a:t>
            </a:r>
          </a:p>
          <a:p>
            <a:r>
              <a:t>Instrumen kajian majikan cadangan MARA.</a:t>
            </a:r>
          </a:p>
          <a:p>
            <a:r>
              <a:t>J</a:t>
            </a:r>
          </a:p>
          <a:p>
            <a:r>
              <a:t>[[['Kumpulan data', 'Medan wajib', 'Kegunaan keputusan'], ['Lokasi dan projek', 'Tapak, zon, operasi/pembinaan, tarikh pengeluaran', 'Membezakan kerja semasa dan projek'], ['Permintaan 2027–2030', 'Bilangan, tarikh, penggantian/pengembangan', 'Mengira permintaan tanpa kira berganda'], ['Jawatan dan kompetensi', 'Kelayakan, tugas, syif, pengalaman dan pensijilan', 'Padanan silibus dan prasyarat'], ['Pendapatan', 'Gaji asas, elaun tetap, OT dan progression', 'Menilai manfaat peserta'], ['Kerjasama latihan', 'OJT, co-teaching, peralatan dan temu duga', 'Train and place yang boleh dilaksanakan'], ['Pengesahan', 'PIC, tarikh, surat komitmen dan tahap kepastian', 'Audit bukti untuk kelulusan intake']]]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31</a:t>
            </a:r>
          </a:p>
          <a:p>
            <a:r>
              <a:t>Lampiran K: risiko dan kawalan pelaksanaan</a:t>
            </a:r>
          </a:p>
          <a:p>
            <a:r>
              <a:t>Lima risiko yang boleh menjejaskan mutu atau penempatan</a:t>
            </a:r>
          </a:p>
          <a:p>
            <a:r>
              <a:t>Cadangan pengurusan risiko MARA Melaka.</a:t>
            </a:r>
          </a:p>
          <a:p>
            <a:r>
              <a:t>K</a:t>
            </a:r>
          </a:p>
          <a:p>
            <a:r>
              <a:t>[[['Risiko', 'Kawalan cadangan', 'Petunjuk pemantauan'], ['Projek / pengambilan lewat', 'Kohort kecil, surat majikan dan alternatif penempatan', 'Perubahan tarikh mula kerja'], ['Pengajar / fasiliti belum bersedia', 'Audit sebelum intake dan latihan pengajar', 'Kesiapsiagaan alat dan pengajar'], ['Kursus terlalu singkat', 'Prasyarat, bridging dan ujian tugas sebenar', 'Kadar lulus amali dan penilaian majikan'], ['Keselamatan HV / proses', 'Fasiliti sesuai, SOP, PPE dan pengajar kompeten', 'Pematuhan dan insiden latihan'], ['Angka impak berlebihan', 'Baseline, tracer, definisi dan bukti kos', 'Kebolehkesanan setiap tuntutan hasil']]]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32</a:t>
            </a:r>
          </a:p>
          <a:p>
            <a:r>
              <a:t>Lampiran L: daftar sumber ekonomi dan industri</a:t>
            </a:r>
          </a:p>
          <a:p>
            <a:r>
              <a:t>Sumber utama dan batasan penggunaan data</a:t>
            </a:r>
          </a:p>
          <a:p>
            <a:r>
              <a:t>URL lengkap pada nota pembentang. Tarikh semakan sumber awam: 9 Oktober 2026.</a:t>
            </a:r>
          </a:p>
          <a:p>
            <a:r>
              <a:t>L</a:t>
            </a:r>
          </a:p>
          <a:p>
            <a:r>
              <a:t>DOSM / OpenDOSM, KDNK Negeri 2025</a:t>
            </a:r>
          </a:p>
          <a:p>
            <a:r>
              <a:t>Terbit 1 Jul 2026. Nilai benar pada harga malar 2015. Data sektor digunakan untuk pengiraan bahagian.</a:t>
            </a:r>
          </a:p>
          <a:p>
            <a:r>
              <a:t>DOSM, LFS S2 2026</a:t>
            </a:r>
          </a:p>
          <a:p>
            <a:r>
              <a:t>Pengangguran Melaka 2.0%. Angka agregat negeri tidak mengukur jurang kemahiran mengikut jawatan.</a:t>
            </a:r>
          </a:p>
          <a:p>
            <a:r>
              <a:t>MIDA, laporan Melaka (Mei 2026)</a:t>
            </a:r>
          </a:p>
          <a:p>
            <a:r>
              <a:t>28 Mei 2026. Pelaburan diluluskan 2025 RM14.68 bilion. Bukan nilai pelaburan terealisasi atau KDNK.</a:t>
            </a:r>
          </a:p>
          <a:p>
            <a:r>
              <a:t>MCORP, Industri &amp; Perdagangan</a:t>
            </a:r>
          </a:p>
          <a:p>
            <a:r>
              <a:t>Inventori 22 kawasan dan 2,974.75 hektar. Laman tidak menyatakan tarikh asas inventori.</a:t>
            </a:r>
          </a:p>
          <a:p>
            <a:r>
              <a:t>Invest Melaka, Future Plan / Melaka 2025</a:t>
            </a:r>
          </a:p>
          <a:p>
            <a:r>
              <a:t>Sektor sasaran taman baharu dan pemain industri. Status penyewa dan tenaga kerja memerlukan pengesahan.</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33</a:t>
            </a:r>
          </a:p>
          <a:p>
            <a:r>
              <a:t>Lampiran M: sumber institusi dan rujukan</a:t>
            </a:r>
          </a:p>
          <a:p>
            <a:r>
              <a:t>Program rasmi, profil majikan dan bahan rujukan pengguna</a:t>
            </a:r>
          </a:p>
          <a:p>
            <a:r>
              <a:t>URL lengkap dan nota kaedah dalam nota pembentang. Semua program/kos/unjuran baharu ialah cadangan.</a:t>
            </a:r>
          </a:p>
          <a:p>
            <a:r>
              <a:t>M</a:t>
            </a:r>
          </a:p>
          <a:p>
            <a:r>
              <a:t>TVETMARA Jasin / Masjid Tanah</a:t>
            </a:r>
          </a:p>
          <a:p>
            <a:r>
              <a:t>Direktori TVET Madani menyenaraikan program institusi. Pengambilan aktif dan kapasiti perlu pengesahan terus.</a:t>
            </a:r>
          </a:p>
          <a:p>
            <a:r>
              <a:t>TVET Madani: enam GIATMARA Melaka</a:t>
            </a:r>
          </a:p>
          <a:p>
            <a:r>
              <a:t>Asas kursus dan cadangan setiap pusat dipadankan. Alor Gajah disemak melalui rekod kursus individu; intake aktif perlu disahkan.</a:t>
            </a:r>
          </a:p>
          <a:p>
            <a:r>
              <a:t>UniKL MICET dan kedua-dua KPM</a:t>
            </a:r>
          </a:p>
          <a:p>
            <a:r>
              <a:t>MICET: kimia/bioproses. Ayer Molek: akaun/data/perniagaan. Bandar Melaka: halal/kewangan Islam, HLP dan PHIK.</a:t>
            </a:r>
          </a:p>
          <a:p>
            <a:r>
              <a:t>TI, Infineon, CTRM dan Honda</a:t>
            </a:r>
          </a:p>
          <a:p>
            <a:r>
              <a:t>Profil operasi dan maklumat projek. Stok pekerja dan pekerjaan apabila operasi penuh dipisahkan.</a:t>
            </a:r>
          </a:p>
          <a:p>
            <a:r>
              <a:t>Slide Johor dan deck Melaka yang dilampirkan</a:t>
            </a:r>
          </a:p>
          <a:p>
            <a:r>
              <a:t>Kerangka rasionalisasi sebagai rujukan. Angka Johor tidak dipindahkan menjadi data Melaka.</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34</a:t>
            </a:r>
          </a:p>
          <a:p>
            <a:r>
              <a:t>Lampiran N: sumber baharu dan peta</a:t>
            </a:r>
          </a:p>
          <a:p>
            <a:r>
              <a:t>Semakan 11 Oktober 2026</a:t>
            </a:r>
          </a:p>
          <a:p>
            <a:r>
              <a:t>URL lengkap dalam nota pembentang. Cadangan kursus ialah analisis, bukan tawaran rasmi.</a:t>
            </a:r>
          </a:p>
          <a:p>
            <a:r>
              <a:t>N</a:t>
            </a:r>
          </a:p>
          <a:p>
            <a:r>
              <a:t>MG Malaysia, 10 Mac 2026</a:t>
            </a:r>
          </a:p>
          <a:p>
            <a:r>
              <a:t>MG S5 EV mula pemasangan di PEPS-JV Melaka. Jangkaan output 2026: 1,500–2,000 unit.</a:t>
            </a:r>
          </a:p>
          <a:p>
            <a:r>
              <a:t>Invest Melaka, 13 Feb / 20 Apr 2026</a:t>
            </a:r>
          </a:p>
          <a:p>
            <a:r>
              <a:t>Lebih 100 firma halal dalam hub negeri. Halal Hub 2.0 mengukuhkan kluster Serkam.</a:t>
            </a:r>
          </a:p>
          <a:p>
            <a:r>
              <a:t>KPM Ayer Molek / Bandar Melaka</a:t>
            </a:r>
          </a:p>
          <a:p>
            <a:r>
              <a:t>Program sedia ada, kandungan perakaunan dan peranan pembimbing halal menyokong wajaran modul.</a:t>
            </a:r>
          </a:p>
          <a:p>
            <a:r>
              <a:t>Peta geoBoundaries / OpenStreetMap</a:t>
            </a:r>
          </a:p>
          <a:p>
            <a:r>
              <a:t>Sempadan negeri berasaskan data 2017. Penanda ialah kedudukan kawasan umum dan bukan koordinat tapak.</a:t>
            </a:r>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SUMBER ASAL SLAID MELAKA 35</a:t>
            </a:r>
          </a:p>
          <a:p>
            <a:r>
              <a:t>Lampiran O: maksud singkatan</a:t>
            </a:r>
          </a:p>
          <a:p>
            <a:r>
              <a:t>Singkatan teknikal dan projek dalam pembentangan</a:t>
            </a:r>
          </a:p>
          <a:p>
            <a:r>
              <a:t>TI, Invest Melaka dan istilah industri. TIEM2 diterangkan mengikut fungsi kilang rasmi.</a:t>
            </a:r>
          </a:p>
          <a:p>
            <a:r>
              <a:t>O</a:t>
            </a:r>
          </a:p>
          <a:p>
            <a:r>
              <a:t>[[['Singkatan', 'Maksud penuh', 'Kegunaan'], ['ESD', 'Electrostatic Discharge', 'Nyahcas elektrostatik, kawalan keselamatan elektronik'], ['SPC', 'Statistical Process Control', 'Kawalan proses statistik'], ['ERP', 'Enterprise Resource Planning', 'Perancangan sumber perusahaan'], ['TIEM2', 'Kilang pemasangan dan ujian kedua Texas Instruments di Melaka', 'Nama tapak kilang dalam kenyataan TI'], ['MHTP', 'MCORP Hi-Tech Park', 'Projek taman industri Alor Gajah'], ['GMP / QA / QC', 'Good Manufacturing Practice / Quality Assurance / Quality Control', 'Amalan pengilangan baik / jaminan kualiti / kawalan kualiti']]]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melaka_cover.png"/>
          <p:cNvPicPr>
            <a:picLocks noChangeAspect="1"/>
          </p:cNvPicPr>
          <p:nvPr/>
        </p:nvPicPr>
        <p:blipFill>
          <a:blip r:embed="rId2"/>
          <a:stretch>
            <a:fillRect/>
          </a:stretch>
        </p:blipFill>
        <p:spPr>
          <a:xfrm>
            <a:off x="6035040" y="228600"/>
            <a:ext cx="6153912" cy="6400800"/>
          </a:xfrm>
          <a:prstGeom prst="rect">
            <a:avLst/>
          </a:prstGeom>
        </p:spPr>
      </p:pic>
      <p:sp>
        <p:nvSpPr>
          <p:cNvPr id="4" name="Rectangle 3"/>
          <p:cNvSpPr/>
          <p:nvPr/>
        </p:nvSpPr>
        <p:spPr>
          <a:xfrm>
            <a:off x="0" y="0"/>
            <a:ext cx="118872" cy="6858000"/>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41248"/>
            <a:ext cx="5623560" cy="2340864"/>
          </a:xfrm>
          <a:prstGeom prst="rect">
            <a:avLst/>
          </a:prstGeom>
          <a:noFill/>
        </p:spPr>
        <p:txBody>
          <a:bodyPr wrap="square" tIns="36576" bIns="18288" lIns="36576" rIns="36576">
            <a:spAutoFit/>
          </a:bodyPr>
          <a:lstStyle/>
          <a:p>
            <a:pPr>
              <a:spcAft>
                <a:spcPts val="500"/>
              </a:spcAft>
              <a:defRPr sz="3400" b="1">
                <a:solidFill>
                  <a:srgbClr val="FFFFFF"/>
                </a:solidFill>
                <a:latin typeface="Aptos"/>
              </a:defRPr>
            </a:pPr>
            <a:r>
              <a:t>RASIONALISASI</a:t>
            </a:r>
          </a:p>
          <a:p>
            <a:pPr>
              <a:spcAft>
                <a:spcPts val="500"/>
              </a:spcAft>
              <a:defRPr sz="3400" b="1">
                <a:solidFill>
                  <a:srgbClr val="FFFFFF"/>
                </a:solidFill>
                <a:latin typeface="Aptos"/>
              </a:defRPr>
            </a:pPr>
            <a:r>
              <a:t>PROGRAM PENDIDIKAN</a:t>
            </a:r>
          </a:p>
          <a:p>
            <a:pPr>
              <a:spcAft>
                <a:spcPts val="0"/>
              </a:spcAft>
              <a:defRPr sz="3400" b="1">
                <a:solidFill>
                  <a:srgbClr val="FFFFFF"/>
                </a:solidFill>
                <a:latin typeface="Aptos"/>
              </a:defRPr>
            </a:pPr>
            <a:r>
              <a:t>MARA MELAKA</a:t>
            </a:r>
          </a:p>
        </p:txBody>
      </p:sp>
      <p:sp>
        <p:nvSpPr>
          <p:cNvPr id="6" name="Rectangle 5"/>
          <p:cNvSpPr/>
          <p:nvPr/>
        </p:nvSpPr>
        <p:spPr>
          <a:xfrm>
            <a:off x="621792" y="3520440"/>
            <a:ext cx="2240280" cy="7315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3776472"/>
            <a:ext cx="5212080" cy="804672"/>
          </a:xfrm>
          <a:prstGeom prst="rect">
            <a:avLst/>
          </a:prstGeom>
          <a:noFill/>
        </p:spPr>
        <p:txBody>
          <a:bodyPr wrap="square" tIns="36576" bIns="18288" lIns="36576" rIns="36576">
            <a:spAutoFit/>
          </a:bodyPr>
          <a:lstStyle/>
          <a:p>
            <a:pPr>
              <a:spcAft>
                <a:spcPts val="0"/>
              </a:spcAft>
              <a:defRPr sz="1900" b="0">
                <a:solidFill>
                  <a:srgbClr val="FFFFFF"/>
                </a:solidFill>
                <a:latin typeface="Aptos"/>
              </a:defRPr>
            </a:pPr>
            <a:r>
              <a:t>Pemetaan industri dan pembangunan bakat 2026–2030</a:t>
            </a:r>
          </a:p>
        </p:txBody>
      </p:sp>
      <p:sp>
        <p:nvSpPr>
          <p:cNvPr id="8" name="TextBox 7"/>
          <p:cNvSpPr txBox="1"/>
          <p:nvPr/>
        </p:nvSpPr>
        <p:spPr>
          <a:xfrm>
            <a:off x="658368" y="5084064"/>
            <a:ext cx="4937760" cy="457200"/>
          </a:xfrm>
          <a:prstGeom prst="rect">
            <a:avLst/>
          </a:prstGeom>
          <a:noFill/>
        </p:spPr>
        <p:txBody>
          <a:bodyPr wrap="square" tIns="36576" bIns="18288" lIns="36576" rIns="36576">
            <a:spAutoFit/>
          </a:bodyPr>
          <a:lstStyle/>
          <a:p>
            <a:pPr>
              <a:spcAft>
                <a:spcPts val="0"/>
              </a:spcAft>
              <a:defRPr sz="1300" b="0">
                <a:solidFill>
                  <a:srgbClr val="FFFFFF"/>
                </a:solidFill>
                <a:latin typeface="Aptos"/>
              </a:defRPr>
            </a:pPr>
            <a:r>
              <a:t>Pembentangan kepada Pengurusan Tertinggi MARA</a:t>
            </a:r>
          </a:p>
        </p:txBody>
      </p:sp>
      <p:sp>
        <p:nvSpPr>
          <p:cNvPr id="9" name="TextBox 8"/>
          <p:cNvSpPr txBox="1"/>
          <p:nvPr/>
        </p:nvSpPr>
        <p:spPr>
          <a:xfrm>
            <a:off x="658368" y="5907024"/>
            <a:ext cx="3749039" cy="365760"/>
          </a:xfrm>
          <a:prstGeom prst="rect">
            <a:avLst/>
          </a:prstGeom>
          <a:noFill/>
        </p:spPr>
        <p:txBody>
          <a:bodyPr wrap="square" tIns="36576" bIns="18288" lIns="36576" rIns="36576">
            <a:spAutoFit/>
          </a:bodyPr>
          <a:lstStyle/>
          <a:p>
            <a:pPr>
              <a:spcAft>
                <a:spcPts val="0"/>
              </a:spcAft>
              <a:defRPr sz="1200" b="1">
                <a:solidFill>
                  <a:srgbClr val="FFFFFF"/>
                </a:solidFill>
                <a:latin typeface="Aptos"/>
              </a:defRPr>
            </a:pPr>
            <a:r>
              <a:t>11 OKTOBER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ISI KANDUNGAN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Struktur pembentangan mengikuti kerangka visual Johor</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02</a:t>
            </a:r>
          </a:p>
        </p:txBody>
      </p:sp>
      <p:sp>
        <p:nvSpPr>
          <p:cNvPr id="10" name="Rounded Rectangle 9"/>
          <p:cNvSpPr/>
          <p:nvPr/>
        </p:nvSpPr>
        <p:spPr>
          <a:xfrm>
            <a:off x="685800" y="1636776"/>
            <a:ext cx="5266944" cy="1170432"/>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85800" y="1636776"/>
            <a:ext cx="118872" cy="117043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1865376"/>
            <a:ext cx="621792" cy="548640"/>
          </a:xfrm>
          <a:prstGeom prst="rect">
            <a:avLst/>
          </a:prstGeom>
          <a:noFill/>
        </p:spPr>
        <p:txBody>
          <a:bodyPr wrap="square" tIns="36576" bIns="18288" lIns="36576" rIns="36576">
            <a:spAutoFit/>
          </a:bodyPr>
          <a:lstStyle/>
          <a:p>
            <a:pPr>
              <a:spcAft>
                <a:spcPts val="0"/>
              </a:spcAft>
              <a:defRPr sz="2100" b="1">
                <a:solidFill>
                  <a:srgbClr val="CB1426"/>
                </a:solidFill>
                <a:latin typeface="Aptos"/>
              </a:defRPr>
            </a:pPr>
            <a:r>
              <a:t>01</a:t>
            </a:r>
          </a:p>
        </p:txBody>
      </p:sp>
      <p:sp>
        <p:nvSpPr>
          <p:cNvPr id="13" name="TextBox 12"/>
          <p:cNvSpPr txBox="1"/>
          <p:nvPr/>
        </p:nvSpPr>
        <p:spPr>
          <a:xfrm>
            <a:off x="1581912" y="1755648"/>
            <a:ext cx="4069080" cy="384048"/>
          </a:xfrm>
          <a:prstGeom prst="rect">
            <a:avLst/>
          </a:prstGeom>
          <a:noFill/>
        </p:spPr>
        <p:txBody>
          <a:bodyPr wrap="square" tIns="36576" bIns="18288" lIns="36576" rIns="36576">
            <a:spAutoFit/>
          </a:bodyPr>
          <a:lstStyle/>
          <a:p>
            <a:pPr>
              <a:spcAft>
                <a:spcPts val="0"/>
              </a:spcAft>
              <a:defRPr sz="1800" b="1">
                <a:solidFill>
                  <a:srgbClr val="08235B"/>
                </a:solidFill>
                <a:latin typeface="Aptos"/>
              </a:defRPr>
            </a:pPr>
            <a:r>
              <a:t>Arah tuju &amp; asas ekonomi</a:t>
            </a:r>
          </a:p>
        </p:txBody>
      </p:sp>
      <p:sp>
        <p:nvSpPr>
          <p:cNvPr id="14" name="TextBox 13"/>
          <p:cNvSpPr txBox="1"/>
          <p:nvPr/>
        </p:nvSpPr>
        <p:spPr>
          <a:xfrm>
            <a:off x="1581912" y="2231136"/>
            <a:ext cx="4114800" cy="484632"/>
          </a:xfrm>
          <a:prstGeom prst="rect">
            <a:avLst/>
          </a:prstGeom>
          <a:noFill/>
        </p:spPr>
        <p:txBody>
          <a:bodyPr wrap="square" tIns="36576" bIns="18288" lIns="36576" rIns="36576">
            <a:spAutoFit/>
          </a:bodyPr>
          <a:lstStyle/>
          <a:p>
            <a:pPr>
              <a:spcAft>
                <a:spcPts val="0"/>
              </a:spcAft>
              <a:defRPr sz="1100" b="0">
                <a:solidFill>
                  <a:srgbClr val="576A80"/>
                </a:solidFill>
                <a:latin typeface="Aptos"/>
              </a:defRPr>
            </a:pPr>
            <a:r>
              <a:t>Keputusan strategik, sasaran dan struktur ekonomi</a:t>
            </a:r>
          </a:p>
        </p:txBody>
      </p:sp>
      <p:sp>
        <p:nvSpPr>
          <p:cNvPr id="15" name="Rounded Rectangle 14"/>
          <p:cNvSpPr/>
          <p:nvPr/>
        </p:nvSpPr>
        <p:spPr>
          <a:xfrm>
            <a:off x="6336792" y="1636776"/>
            <a:ext cx="5266944" cy="1170432"/>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36792" y="1636776"/>
            <a:ext cx="118872" cy="117043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47104" y="1865376"/>
            <a:ext cx="621792" cy="548640"/>
          </a:xfrm>
          <a:prstGeom prst="rect">
            <a:avLst/>
          </a:prstGeom>
          <a:noFill/>
        </p:spPr>
        <p:txBody>
          <a:bodyPr wrap="square" tIns="36576" bIns="18288" lIns="36576" rIns="36576">
            <a:spAutoFit/>
          </a:bodyPr>
          <a:lstStyle/>
          <a:p>
            <a:pPr>
              <a:spcAft>
                <a:spcPts val="0"/>
              </a:spcAft>
              <a:defRPr sz="2100" b="1">
                <a:solidFill>
                  <a:srgbClr val="CB1426"/>
                </a:solidFill>
                <a:latin typeface="Aptos"/>
              </a:defRPr>
            </a:pPr>
            <a:r>
              <a:t>02</a:t>
            </a:r>
          </a:p>
        </p:txBody>
      </p:sp>
      <p:sp>
        <p:nvSpPr>
          <p:cNvPr id="18" name="TextBox 17"/>
          <p:cNvSpPr txBox="1"/>
          <p:nvPr/>
        </p:nvSpPr>
        <p:spPr>
          <a:xfrm>
            <a:off x="7232904" y="1755648"/>
            <a:ext cx="4069080" cy="384048"/>
          </a:xfrm>
          <a:prstGeom prst="rect">
            <a:avLst/>
          </a:prstGeom>
          <a:noFill/>
        </p:spPr>
        <p:txBody>
          <a:bodyPr wrap="square" tIns="36576" bIns="18288" lIns="36576" rIns="36576">
            <a:spAutoFit/>
          </a:bodyPr>
          <a:lstStyle/>
          <a:p>
            <a:pPr>
              <a:spcAft>
                <a:spcPts val="0"/>
              </a:spcAft>
              <a:defRPr sz="1800" b="1">
                <a:solidFill>
                  <a:srgbClr val="08235B"/>
                </a:solidFill>
                <a:latin typeface="Aptos"/>
              </a:defRPr>
            </a:pPr>
            <a:r>
              <a:t>Peta kluster industri</a:t>
            </a:r>
          </a:p>
        </p:txBody>
      </p:sp>
      <p:sp>
        <p:nvSpPr>
          <p:cNvPr id="19" name="TextBox 18"/>
          <p:cNvSpPr txBox="1"/>
          <p:nvPr/>
        </p:nvSpPr>
        <p:spPr>
          <a:xfrm>
            <a:off x="7232904" y="2231136"/>
            <a:ext cx="4114800" cy="484632"/>
          </a:xfrm>
          <a:prstGeom prst="rect">
            <a:avLst/>
          </a:prstGeom>
          <a:noFill/>
        </p:spPr>
        <p:txBody>
          <a:bodyPr wrap="square" tIns="36576" bIns="18288" lIns="36576" rIns="36576">
            <a:spAutoFit/>
          </a:bodyPr>
          <a:lstStyle/>
          <a:p>
            <a:pPr>
              <a:spcAft>
                <a:spcPts val="0"/>
              </a:spcAft>
              <a:defRPr sz="1100" b="0">
                <a:solidFill>
                  <a:srgbClr val="576A80"/>
                </a:solidFill>
                <a:latin typeface="Aptos"/>
              </a:defRPr>
            </a:pPr>
            <a:r>
              <a:t>Lokasi, pelaburan dan calon majikan</a:t>
            </a:r>
          </a:p>
        </p:txBody>
      </p:sp>
      <p:sp>
        <p:nvSpPr>
          <p:cNvPr id="20" name="Rounded Rectangle 19"/>
          <p:cNvSpPr/>
          <p:nvPr/>
        </p:nvSpPr>
        <p:spPr>
          <a:xfrm>
            <a:off x="685800" y="3108960"/>
            <a:ext cx="5266944" cy="1170432"/>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85800" y="3108960"/>
            <a:ext cx="118872" cy="117043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96112" y="3337560"/>
            <a:ext cx="621792" cy="548640"/>
          </a:xfrm>
          <a:prstGeom prst="rect">
            <a:avLst/>
          </a:prstGeom>
          <a:noFill/>
        </p:spPr>
        <p:txBody>
          <a:bodyPr wrap="square" tIns="36576" bIns="18288" lIns="36576" rIns="36576">
            <a:spAutoFit/>
          </a:bodyPr>
          <a:lstStyle/>
          <a:p>
            <a:pPr>
              <a:spcAft>
                <a:spcPts val="0"/>
              </a:spcAft>
              <a:defRPr sz="2100" b="1">
                <a:solidFill>
                  <a:srgbClr val="CB1426"/>
                </a:solidFill>
                <a:latin typeface="Aptos"/>
              </a:defRPr>
            </a:pPr>
            <a:r>
              <a:t>03</a:t>
            </a:r>
          </a:p>
        </p:txBody>
      </p:sp>
      <p:sp>
        <p:nvSpPr>
          <p:cNvPr id="23" name="TextBox 22"/>
          <p:cNvSpPr txBox="1"/>
          <p:nvPr/>
        </p:nvSpPr>
        <p:spPr>
          <a:xfrm>
            <a:off x="1581912" y="3227832"/>
            <a:ext cx="4069080" cy="384048"/>
          </a:xfrm>
          <a:prstGeom prst="rect">
            <a:avLst/>
          </a:prstGeom>
          <a:noFill/>
        </p:spPr>
        <p:txBody>
          <a:bodyPr wrap="square" tIns="36576" bIns="18288" lIns="36576" rIns="36576">
            <a:spAutoFit/>
          </a:bodyPr>
          <a:lstStyle/>
          <a:p>
            <a:pPr>
              <a:spcAft>
                <a:spcPts val="0"/>
              </a:spcAft>
              <a:defRPr sz="1800" b="1">
                <a:solidFill>
                  <a:srgbClr val="08235B"/>
                </a:solidFill>
                <a:latin typeface="Aptos"/>
              </a:defRPr>
            </a:pPr>
            <a:r>
              <a:t>Keperluan kemahiran</a:t>
            </a:r>
          </a:p>
        </p:txBody>
      </p:sp>
      <p:sp>
        <p:nvSpPr>
          <p:cNvPr id="24" name="TextBox 23"/>
          <p:cNvSpPr txBox="1"/>
          <p:nvPr/>
        </p:nvSpPr>
        <p:spPr>
          <a:xfrm>
            <a:off x="1581912" y="3703320"/>
            <a:ext cx="4114800" cy="484632"/>
          </a:xfrm>
          <a:prstGeom prst="rect">
            <a:avLst/>
          </a:prstGeom>
          <a:noFill/>
        </p:spPr>
        <p:txBody>
          <a:bodyPr wrap="square" tIns="36576" bIns="18288" lIns="36576" rIns="36576">
            <a:spAutoFit/>
          </a:bodyPr>
          <a:lstStyle/>
          <a:p>
            <a:pPr>
              <a:spcAft>
                <a:spcPts val="0"/>
              </a:spcAft>
              <a:defRPr sz="1100" b="0">
                <a:solidFill>
                  <a:srgbClr val="576A80"/>
                </a:solidFill>
                <a:latin typeface="Aptos"/>
              </a:defRPr>
            </a:pPr>
            <a:r>
              <a:t>Semikonduktor, aeroangkasa, automotif dan halal</a:t>
            </a:r>
          </a:p>
        </p:txBody>
      </p:sp>
      <p:sp>
        <p:nvSpPr>
          <p:cNvPr id="25" name="Rounded Rectangle 24"/>
          <p:cNvSpPr/>
          <p:nvPr/>
        </p:nvSpPr>
        <p:spPr>
          <a:xfrm>
            <a:off x="6336792" y="3108960"/>
            <a:ext cx="5266944" cy="1170432"/>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336792" y="3108960"/>
            <a:ext cx="118872" cy="117043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547104" y="3337560"/>
            <a:ext cx="621792" cy="548640"/>
          </a:xfrm>
          <a:prstGeom prst="rect">
            <a:avLst/>
          </a:prstGeom>
          <a:noFill/>
        </p:spPr>
        <p:txBody>
          <a:bodyPr wrap="square" tIns="36576" bIns="18288" lIns="36576" rIns="36576">
            <a:spAutoFit/>
          </a:bodyPr>
          <a:lstStyle/>
          <a:p>
            <a:pPr>
              <a:spcAft>
                <a:spcPts val="0"/>
              </a:spcAft>
              <a:defRPr sz="2100" b="1">
                <a:solidFill>
                  <a:srgbClr val="CB1426"/>
                </a:solidFill>
                <a:latin typeface="Aptos"/>
              </a:defRPr>
            </a:pPr>
            <a:r>
              <a:t>04</a:t>
            </a:r>
          </a:p>
        </p:txBody>
      </p:sp>
      <p:sp>
        <p:nvSpPr>
          <p:cNvPr id="28" name="TextBox 27"/>
          <p:cNvSpPr txBox="1"/>
          <p:nvPr/>
        </p:nvSpPr>
        <p:spPr>
          <a:xfrm>
            <a:off x="7232904" y="3227832"/>
            <a:ext cx="4069080" cy="384048"/>
          </a:xfrm>
          <a:prstGeom prst="rect">
            <a:avLst/>
          </a:prstGeom>
          <a:noFill/>
        </p:spPr>
        <p:txBody>
          <a:bodyPr wrap="square" tIns="36576" bIns="18288" lIns="36576" rIns="36576">
            <a:spAutoFit/>
          </a:bodyPr>
          <a:lstStyle/>
          <a:p>
            <a:pPr>
              <a:spcAft>
                <a:spcPts val="0"/>
              </a:spcAft>
              <a:defRPr sz="1800" b="1">
                <a:solidFill>
                  <a:srgbClr val="08235B"/>
                </a:solidFill>
                <a:latin typeface="Aptos"/>
              </a:defRPr>
            </a:pPr>
            <a:r>
              <a:t>Ekosistem pendidikan MARA</a:t>
            </a:r>
          </a:p>
        </p:txBody>
      </p:sp>
      <p:sp>
        <p:nvSpPr>
          <p:cNvPr id="29" name="TextBox 28"/>
          <p:cNvSpPr txBox="1"/>
          <p:nvPr/>
        </p:nvSpPr>
        <p:spPr>
          <a:xfrm>
            <a:off x="7232904" y="3703320"/>
            <a:ext cx="4114800" cy="484632"/>
          </a:xfrm>
          <a:prstGeom prst="rect">
            <a:avLst/>
          </a:prstGeom>
          <a:noFill/>
        </p:spPr>
        <p:txBody>
          <a:bodyPr wrap="square" tIns="36576" bIns="18288" lIns="36576" rIns="36576">
            <a:spAutoFit/>
          </a:bodyPr>
          <a:lstStyle/>
          <a:p>
            <a:pPr>
              <a:spcAft>
                <a:spcPts val="0"/>
              </a:spcAft>
              <a:defRPr sz="1100" b="0">
                <a:solidFill>
                  <a:srgbClr val="576A80"/>
                </a:solidFill>
                <a:latin typeface="Aptos"/>
              </a:defRPr>
            </a:pPr>
            <a:r>
              <a:t>GIATMARA, TVETMARA, UniKL dan KPM</a:t>
            </a:r>
          </a:p>
        </p:txBody>
      </p:sp>
      <p:sp>
        <p:nvSpPr>
          <p:cNvPr id="30" name="Rounded Rectangle 29"/>
          <p:cNvSpPr/>
          <p:nvPr/>
        </p:nvSpPr>
        <p:spPr>
          <a:xfrm>
            <a:off x="685800" y="4581144"/>
            <a:ext cx="5266944" cy="1170432"/>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85800" y="4581144"/>
            <a:ext cx="118872" cy="117043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96112" y="4809744"/>
            <a:ext cx="621792" cy="548640"/>
          </a:xfrm>
          <a:prstGeom prst="rect">
            <a:avLst/>
          </a:prstGeom>
          <a:noFill/>
        </p:spPr>
        <p:txBody>
          <a:bodyPr wrap="square" tIns="36576" bIns="18288" lIns="36576" rIns="36576">
            <a:spAutoFit/>
          </a:bodyPr>
          <a:lstStyle/>
          <a:p>
            <a:pPr>
              <a:spcAft>
                <a:spcPts val="0"/>
              </a:spcAft>
              <a:defRPr sz="2100" b="1">
                <a:solidFill>
                  <a:srgbClr val="CB1426"/>
                </a:solidFill>
                <a:latin typeface="Aptos"/>
              </a:defRPr>
            </a:pPr>
            <a:r>
              <a:t>05</a:t>
            </a:r>
          </a:p>
        </p:txBody>
      </p:sp>
      <p:sp>
        <p:nvSpPr>
          <p:cNvPr id="33" name="TextBox 32"/>
          <p:cNvSpPr txBox="1"/>
          <p:nvPr/>
        </p:nvSpPr>
        <p:spPr>
          <a:xfrm>
            <a:off x="1581912" y="4700016"/>
            <a:ext cx="4069080" cy="384048"/>
          </a:xfrm>
          <a:prstGeom prst="rect">
            <a:avLst/>
          </a:prstGeom>
          <a:noFill/>
        </p:spPr>
        <p:txBody>
          <a:bodyPr wrap="square" tIns="36576" bIns="18288" lIns="36576" rIns="36576">
            <a:spAutoFit/>
          </a:bodyPr>
          <a:lstStyle/>
          <a:p>
            <a:pPr>
              <a:spcAft>
                <a:spcPts val="0"/>
              </a:spcAft>
              <a:defRPr sz="1800" b="1">
                <a:solidFill>
                  <a:srgbClr val="08235B"/>
                </a:solidFill>
                <a:latin typeface="Aptos"/>
              </a:defRPr>
            </a:pPr>
            <a:r>
              <a:t>Rasionalisasi &amp; pelaksanaan</a:t>
            </a:r>
          </a:p>
        </p:txBody>
      </p:sp>
      <p:sp>
        <p:nvSpPr>
          <p:cNvPr id="34" name="TextBox 33"/>
          <p:cNvSpPr txBox="1"/>
          <p:nvPr/>
        </p:nvSpPr>
        <p:spPr>
          <a:xfrm>
            <a:off x="1581912" y="5175504"/>
            <a:ext cx="4114800" cy="484632"/>
          </a:xfrm>
          <a:prstGeom prst="rect">
            <a:avLst/>
          </a:prstGeom>
          <a:noFill/>
        </p:spPr>
        <p:txBody>
          <a:bodyPr wrap="square" tIns="36576" bIns="18288" lIns="36576" rIns="36576">
            <a:spAutoFit/>
          </a:bodyPr>
          <a:lstStyle/>
          <a:p>
            <a:pPr>
              <a:spcAft>
                <a:spcPts val="0"/>
              </a:spcAft>
              <a:defRPr sz="1100" b="0">
                <a:solidFill>
                  <a:srgbClr val="576A80"/>
                </a:solidFill>
                <a:latin typeface="Aptos"/>
              </a:defRPr>
            </a:pPr>
            <a:r>
              <a:t>Portfolio latihan, rintis 2027 dan KPI</a:t>
            </a:r>
          </a:p>
        </p:txBody>
      </p:sp>
      <p:sp>
        <p:nvSpPr>
          <p:cNvPr id="35" name="Rounded Rectangle 34"/>
          <p:cNvSpPr/>
          <p:nvPr/>
        </p:nvSpPr>
        <p:spPr>
          <a:xfrm>
            <a:off x="6336792" y="4581144"/>
            <a:ext cx="5266944" cy="1170432"/>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6336792" y="4581144"/>
            <a:ext cx="118872" cy="117043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547104" y="4809744"/>
            <a:ext cx="621792" cy="548640"/>
          </a:xfrm>
          <a:prstGeom prst="rect">
            <a:avLst/>
          </a:prstGeom>
          <a:noFill/>
        </p:spPr>
        <p:txBody>
          <a:bodyPr wrap="square" tIns="36576" bIns="18288" lIns="36576" rIns="36576">
            <a:spAutoFit/>
          </a:bodyPr>
          <a:lstStyle/>
          <a:p>
            <a:pPr>
              <a:spcAft>
                <a:spcPts val="0"/>
              </a:spcAft>
              <a:defRPr sz="2100" b="1">
                <a:solidFill>
                  <a:srgbClr val="CB1426"/>
                </a:solidFill>
                <a:latin typeface="Aptos"/>
              </a:defRPr>
            </a:pPr>
            <a:r>
              <a:t>06</a:t>
            </a:r>
          </a:p>
        </p:txBody>
      </p:sp>
      <p:sp>
        <p:nvSpPr>
          <p:cNvPr id="38" name="TextBox 37"/>
          <p:cNvSpPr txBox="1"/>
          <p:nvPr/>
        </p:nvSpPr>
        <p:spPr>
          <a:xfrm>
            <a:off x="7232904" y="4700016"/>
            <a:ext cx="4069080" cy="384048"/>
          </a:xfrm>
          <a:prstGeom prst="rect">
            <a:avLst/>
          </a:prstGeom>
          <a:noFill/>
        </p:spPr>
        <p:txBody>
          <a:bodyPr wrap="square" tIns="36576" bIns="18288" lIns="36576" rIns="36576">
            <a:spAutoFit/>
          </a:bodyPr>
          <a:lstStyle/>
          <a:p>
            <a:pPr>
              <a:spcAft>
                <a:spcPts val="0"/>
              </a:spcAft>
              <a:defRPr sz="1800" b="1">
                <a:solidFill>
                  <a:srgbClr val="08235B"/>
                </a:solidFill>
                <a:latin typeface="Aptos"/>
              </a:defRPr>
            </a:pPr>
            <a:r>
              <a:t>Lampiran sokongan</a:t>
            </a:r>
          </a:p>
        </p:txBody>
      </p:sp>
      <p:sp>
        <p:nvSpPr>
          <p:cNvPr id="39" name="TextBox 38"/>
          <p:cNvSpPr txBox="1"/>
          <p:nvPr/>
        </p:nvSpPr>
        <p:spPr>
          <a:xfrm>
            <a:off x="7232904" y="5175504"/>
            <a:ext cx="4114800" cy="484632"/>
          </a:xfrm>
          <a:prstGeom prst="rect">
            <a:avLst/>
          </a:prstGeom>
          <a:noFill/>
        </p:spPr>
        <p:txBody>
          <a:bodyPr wrap="square" tIns="36576" bIns="18288" lIns="36576" rIns="36576">
            <a:spAutoFit/>
          </a:bodyPr>
          <a:lstStyle/>
          <a:p>
            <a:pPr>
              <a:spcAft>
                <a:spcPts val="0"/>
              </a:spcAft>
              <a:defRPr sz="1100" b="0">
                <a:solidFill>
                  <a:srgbClr val="576A80"/>
                </a:solidFill>
                <a:latin typeface="Aptos"/>
              </a:defRPr>
            </a:pPr>
            <a:r>
              <a:t>Kawasan industri, senario, kos, risiko dan sumber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Keputusan strategik untuk MARA Melaka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Fokus industri, pelaksanaan masa hadapan dan kawalan hasil</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03</a:t>
            </a:r>
          </a:p>
        </p:txBody>
      </p:sp>
      <p:sp>
        <p:nvSpPr>
          <p:cNvPr id="10" name="Rounded Rectangle 9"/>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4 kluster</a:t>
            </a:r>
          </a:p>
        </p:txBody>
      </p:sp>
      <p:sp>
        <p:nvSpPr>
          <p:cNvPr id="12" name="TextBox 11"/>
          <p:cNvSpPr txBox="1"/>
          <p:nvPr/>
        </p:nvSpPr>
        <p:spPr>
          <a:xfrm>
            <a:off x="758952"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Fokus industri</a:t>
            </a:r>
          </a:p>
        </p:txBody>
      </p:sp>
      <p:sp>
        <p:nvSpPr>
          <p:cNvPr id="13" name="TextBox 12"/>
          <p:cNvSpPr txBox="1"/>
          <p:nvPr/>
        </p:nvSpPr>
        <p:spPr>
          <a:xfrm>
            <a:off x="758952" y="2651760"/>
            <a:ext cx="3249168" cy="56875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Semikonduktor; aeroangkasa / komposit; automotif / EV; makanan, halal dan bioproses.</a:t>
            </a:r>
          </a:p>
        </p:txBody>
      </p:sp>
      <p:sp>
        <p:nvSpPr>
          <p:cNvPr id="14" name="TextBox 13"/>
          <p:cNvSpPr txBox="1"/>
          <p:nvPr/>
        </p:nvSpPr>
        <p:spPr>
          <a:xfrm>
            <a:off x="758952" y="3302812"/>
            <a:ext cx="3249168" cy="61569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Pengembangan berdasarkan permintaan majikan, kapasiti institusi dan hasil kohort yang disahkan.</a:t>
            </a:r>
          </a:p>
        </p:txBody>
      </p:sp>
      <p:sp>
        <p:nvSpPr>
          <p:cNvPr id="15" name="Rounded Rectangle 14"/>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465320"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Rintis 2027</a:t>
            </a:r>
          </a:p>
        </p:txBody>
      </p:sp>
      <p:sp>
        <p:nvSpPr>
          <p:cNvPr id="17" name="TextBox 16"/>
          <p:cNvSpPr txBox="1"/>
          <p:nvPr/>
        </p:nvSpPr>
        <p:spPr>
          <a:xfrm>
            <a:off x="4465320"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Pelaksanaan masa hadapan</a:t>
            </a:r>
          </a:p>
        </p:txBody>
      </p:sp>
      <p:sp>
        <p:nvSpPr>
          <p:cNvPr id="18" name="TextBox 17"/>
          <p:cNvSpPr txBox="1"/>
          <p:nvPr/>
        </p:nvSpPr>
        <p:spPr>
          <a:xfrm>
            <a:off x="4465320" y="2651760"/>
            <a:ext cx="3249168" cy="692505"/>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Audit kapasiti dan kajian majikan. Bangunkan modul bersama industri sebelum pengambilan dan pengembangan program.</a:t>
            </a:r>
          </a:p>
        </p:txBody>
      </p:sp>
      <p:sp>
        <p:nvSpPr>
          <p:cNvPr id="19" name="Rounded Rectangle 18"/>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71687"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90% / 80%</a:t>
            </a:r>
          </a:p>
        </p:txBody>
      </p:sp>
      <p:sp>
        <p:nvSpPr>
          <p:cNvPr id="21" name="TextBox 20"/>
          <p:cNvSpPr txBox="1"/>
          <p:nvPr/>
        </p:nvSpPr>
        <p:spPr>
          <a:xfrm>
            <a:off x="8171687"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Kawalan hasil</a:t>
            </a:r>
          </a:p>
        </p:txBody>
      </p:sp>
      <p:sp>
        <p:nvSpPr>
          <p:cNvPr id="22" name="TextBox 21"/>
          <p:cNvSpPr txBox="1"/>
          <p:nvPr/>
        </p:nvSpPr>
        <p:spPr>
          <a:xfrm>
            <a:off x="8171687" y="2651760"/>
            <a:ext cx="3249168" cy="624230"/>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Sasaran tamat 90% dan penempatan dalam bidang 80% daripada yang tamat. Semak hasil setiap kohort.</a:t>
            </a:r>
          </a:p>
        </p:txBody>
      </p:sp>
      <p:sp>
        <p:nvSpPr>
          <p:cNvPr id="23" name="Rounded Rectangle 22"/>
          <p:cNvSpPr/>
          <p:nvPr/>
        </p:nvSpPr>
        <p:spPr>
          <a:xfrm>
            <a:off x="612648" y="5843016"/>
            <a:ext cx="10954512" cy="356616"/>
          </a:xfrm>
          <a:prstGeom prst="round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60" y="5897880"/>
            <a:ext cx="10515600" cy="246888"/>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Keputusan tertakluk audit kapasiti, pengesahan majikan dan kelulusan MARA.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200" b="1">
                <a:solidFill>
                  <a:srgbClr val="08235B"/>
                </a:solidFill>
                <a:latin typeface="Aptos"/>
              </a:defRPr>
            </a:pPr>
            <a:r>
              <a:t>Rasionalisasi menghubungkan program kepada pekerjaan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Kerangka Johor disesuaikan dengan industri dan aset pendidikan Melaka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04</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Penjajaran industri</a:t>
            </a:r>
          </a:p>
        </p:txBody>
      </p:sp>
      <p:sp>
        <p:nvSpPr>
          <p:cNvPr id="12" name="TextBox 11"/>
          <p:cNvSpPr txBox="1"/>
          <p:nvPr/>
        </p:nvSpPr>
        <p:spPr>
          <a:xfrm>
            <a:off x="758952" y="2240280"/>
            <a:ext cx="2322576" cy="47487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Peta zon dan jawatan menentukan kompetensi yang perlu dilatih.</a:t>
            </a:r>
          </a:p>
        </p:txBody>
      </p:sp>
      <p:sp>
        <p:nvSpPr>
          <p:cNvPr id="13" name="TextBox 12"/>
          <p:cNvSpPr txBox="1"/>
          <p:nvPr/>
        </p:nvSpPr>
        <p:spPr>
          <a:xfrm>
            <a:off x="758952" y="2797454"/>
            <a:ext cx="2322576" cy="585825"/>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Bukti keputusan: jadual pengambilan majikan, kapasiti institusi dan rekod hasil graduan.</a:t>
            </a:r>
          </a:p>
        </p:txBody>
      </p:sp>
      <p:sp>
        <p:nvSpPr>
          <p:cNvPr id="14" name="Rounded Rectangle 13"/>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Artikulasi pendidikan</a:t>
            </a:r>
          </a:p>
        </p:txBody>
      </p:sp>
      <p:sp>
        <p:nvSpPr>
          <p:cNvPr id="16" name="TextBox 15"/>
          <p:cNvSpPr txBox="1"/>
          <p:nvPr/>
        </p:nvSpPr>
        <p:spPr>
          <a:xfrm>
            <a:off x="3538728" y="2240280"/>
            <a:ext cx="2322576" cy="726643"/>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GIATMARA membina asas. TVETMARA dan UniKL menyediakan pengkhususan. Kolej Profesional MARA mengukuhkan fungsi perniagaan.</a:t>
            </a:r>
          </a:p>
        </p:txBody>
      </p:sp>
      <p:sp>
        <p:nvSpPr>
          <p:cNvPr id="17" name="Rounded Rectangle 16"/>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Akses komuniti</a:t>
            </a:r>
          </a:p>
        </p:txBody>
      </p:sp>
      <p:sp>
        <p:nvSpPr>
          <p:cNvPr id="19" name="TextBox 18"/>
          <p:cNvSpPr txBox="1"/>
          <p:nvPr/>
        </p:nvSpPr>
        <p:spPr>
          <a:xfrm>
            <a:off x="6318504" y="2240280"/>
            <a:ext cx="2322576" cy="517550"/>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Kursus modular membantu belia serta pekerja syif meningkatkan kemahiran.</a:t>
            </a:r>
          </a:p>
        </p:txBody>
      </p:sp>
      <p:sp>
        <p:nvSpPr>
          <p:cNvPr id="20" name="Rounded Rectangle 19"/>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Pendapatan graduan</a:t>
            </a:r>
          </a:p>
        </p:txBody>
      </p:sp>
      <p:sp>
        <p:nvSpPr>
          <p:cNvPr id="22" name="TextBox 21"/>
          <p:cNvSpPr txBox="1"/>
          <p:nvPr/>
        </p:nvSpPr>
        <p:spPr>
          <a:xfrm>
            <a:off x="9098280" y="2240280"/>
            <a:ext cx="2322576" cy="543153"/>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Latihan bersama majikan menyokong pekerjaan dalam bidang dan kemajuan kerjaya.</a:t>
            </a:r>
          </a:p>
        </p:txBody>
      </p:sp>
      <p:sp>
        <p:nvSpPr>
          <p:cNvPr id="23" name="Rounded Rectangle 22"/>
          <p:cNvSpPr/>
          <p:nvPr/>
        </p:nvSpPr>
        <p:spPr>
          <a:xfrm>
            <a:off x="612648" y="5843016"/>
            <a:ext cx="10954512" cy="356616"/>
          </a:xfrm>
          <a:prstGeom prst="round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60" y="5897880"/>
            <a:ext cx="10515600" cy="246888"/>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Keputusan tertakluk audit kapasiti, pengesahan majikan dan kelulusan MARA.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Asas ekonomi dan pelaburan Melaka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Saiz ekonomi menyokong fokus pembuatan serta perkhidmatan industri</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05</a:t>
            </a:r>
          </a:p>
        </p:txBody>
      </p:sp>
      <p:pic>
        <p:nvPicPr>
          <p:cNvPr id="10" name="Picture 9" descr="melaka_food.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RM50.3b</a:t>
            </a:r>
          </a:p>
        </p:txBody>
      </p:sp>
      <p:sp>
        <p:nvSpPr>
          <p:cNvPr id="13" name="TextBox 12"/>
          <p:cNvSpPr txBox="1"/>
          <p:nvPr/>
        </p:nvSpPr>
        <p:spPr>
          <a:xfrm>
            <a:off x="758952"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KDNK benar 2025</a:t>
            </a:r>
          </a:p>
        </p:txBody>
      </p:sp>
      <p:sp>
        <p:nvSpPr>
          <p:cNvPr id="14" name="TextBox 13"/>
          <p:cNvSpPr txBox="1"/>
          <p:nvPr/>
        </p:nvSpPr>
        <p:spPr>
          <a:xfrm>
            <a:off x="758952"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Harga malar 2015</a:t>
            </a:r>
          </a:p>
        </p:txBody>
      </p:sp>
      <p:sp>
        <p:nvSpPr>
          <p:cNvPr id="15" name="TextBox 14"/>
          <p:cNvSpPr txBox="1"/>
          <p:nvPr/>
        </p:nvSpPr>
        <p:spPr>
          <a:xfrm>
            <a:off x="758952" y="3063240"/>
            <a:ext cx="2322576" cy="64556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Implikasi: kemahiran khusus, latihan pekerja sedia ada dan pengambilan berdasarkan pelaksanaan projek.</a:t>
            </a:r>
          </a:p>
        </p:txBody>
      </p:sp>
      <p:sp>
        <p:nvSpPr>
          <p:cNvPr id="16" name="Rounded Rectangle 15"/>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3.0%</a:t>
            </a:r>
          </a:p>
        </p:txBody>
      </p:sp>
      <p:sp>
        <p:nvSpPr>
          <p:cNvPr id="18" name="TextBox 17"/>
          <p:cNvSpPr txBox="1"/>
          <p:nvPr/>
        </p:nvSpPr>
        <p:spPr>
          <a:xfrm>
            <a:off x="3538728"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Pertumbuhan 2025</a:t>
            </a:r>
          </a:p>
        </p:txBody>
      </p:sp>
      <p:sp>
        <p:nvSpPr>
          <p:cNvPr id="19" name="TextBox 18"/>
          <p:cNvSpPr txBox="1"/>
          <p:nvPr/>
        </p:nvSpPr>
        <p:spPr>
          <a:xfrm>
            <a:off x="3538728" y="2651760"/>
            <a:ext cx="2322576"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2024: 4.2%</a:t>
            </a:r>
          </a:p>
        </p:txBody>
      </p:sp>
      <p:sp>
        <p:nvSpPr>
          <p:cNvPr id="20" name="Rounded Rectangle 19"/>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RM14.68b</a:t>
            </a:r>
          </a:p>
        </p:txBody>
      </p:sp>
      <p:sp>
        <p:nvSpPr>
          <p:cNvPr id="22" name="TextBox 21"/>
          <p:cNvSpPr txBox="1"/>
          <p:nvPr/>
        </p:nvSpPr>
        <p:spPr>
          <a:xfrm>
            <a:off x="6318504"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Pelaburan diluluskan 2025</a:t>
            </a:r>
          </a:p>
        </p:txBody>
      </p:sp>
      <p:sp>
        <p:nvSpPr>
          <p:cNvPr id="23" name="TextBox 22"/>
          <p:cNvSpPr txBox="1"/>
          <p:nvPr/>
        </p:nvSpPr>
        <p:spPr>
          <a:xfrm>
            <a:off x="6318504"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Menurut MIDA, Mei 2026</a:t>
            </a:r>
          </a:p>
        </p:txBody>
      </p:sp>
      <p:sp>
        <p:nvSpPr>
          <p:cNvPr id="24" name="Rounded Rectangle 23"/>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a:t>
            </a:r>
          </a:p>
        </p:txBody>
      </p:sp>
      <p:sp>
        <p:nvSpPr>
          <p:cNvPr id="26" name="TextBox 25"/>
          <p:cNvSpPr txBox="1"/>
          <p:nvPr/>
        </p:nvSpPr>
        <p:spPr>
          <a:xfrm>
            <a:off x="9098280"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Pengangguran S2 2026</a:t>
            </a:r>
          </a:p>
        </p:txBody>
      </p:sp>
      <p:sp>
        <p:nvSpPr>
          <p:cNvPr id="27" name="TextBox 26"/>
          <p:cNvSpPr txBox="1"/>
          <p:nvPr/>
        </p:nvSpPr>
        <p:spPr>
          <a:xfrm>
            <a:off x="9098280"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Menurut DOSM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Perkhidmatan dan pembuatan mendominasi ekonomi</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KDNK benar Melaka 2025 mengikut sektor, RM bilion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06</a:t>
            </a:r>
          </a:p>
        </p:txBody>
      </p:sp>
      <p:sp>
        <p:nvSpPr>
          <p:cNvPr id="10" name="Rectangle 9"/>
          <p:cNvSpPr/>
          <p:nvPr/>
        </p:nvSpPr>
        <p:spPr>
          <a:xfrm>
            <a:off x="594360" y="1636776"/>
            <a:ext cx="10972800" cy="507491"/>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682496"/>
            <a:ext cx="2587752" cy="457199"/>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Sektor</a:t>
            </a:r>
          </a:p>
        </p:txBody>
      </p:sp>
      <p:sp>
        <p:nvSpPr>
          <p:cNvPr id="12" name="TextBox 11"/>
          <p:cNvSpPr txBox="1"/>
          <p:nvPr/>
        </p:nvSpPr>
        <p:spPr>
          <a:xfrm>
            <a:off x="3429000" y="1682496"/>
            <a:ext cx="2587752" cy="457199"/>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RM bilion</a:t>
            </a:r>
          </a:p>
        </p:txBody>
      </p:sp>
      <p:sp>
        <p:nvSpPr>
          <p:cNvPr id="13" name="TextBox 12"/>
          <p:cNvSpPr txBox="1"/>
          <p:nvPr/>
        </p:nvSpPr>
        <p:spPr>
          <a:xfrm>
            <a:off x="6172200" y="1682496"/>
            <a:ext cx="2587752" cy="457199"/>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Bahagian</a:t>
            </a:r>
          </a:p>
        </p:txBody>
      </p:sp>
      <p:sp>
        <p:nvSpPr>
          <p:cNvPr id="14" name="TextBox 13"/>
          <p:cNvSpPr txBox="1"/>
          <p:nvPr/>
        </p:nvSpPr>
        <p:spPr>
          <a:xfrm>
            <a:off x="8915400" y="1682496"/>
            <a:ext cx="2587752" cy="457199"/>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YoY 2025</a:t>
            </a:r>
          </a:p>
        </p:txBody>
      </p:sp>
      <p:sp>
        <p:nvSpPr>
          <p:cNvPr id="15" name="Rectangle 14"/>
          <p:cNvSpPr/>
          <p:nvPr/>
        </p:nvSpPr>
        <p:spPr>
          <a:xfrm>
            <a:off x="594360" y="2167128"/>
            <a:ext cx="10972800" cy="507491"/>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212848"/>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Perkhidmatan</a:t>
            </a:r>
          </a:p>
        </p:txBody>
      </p:sp>
      <p:sp>
        <p:nvSpPr>
          <p:cNvPr id="17" name="TextBox 16"/>
          <p:cNvSpPr txBox="1"/>
          <p:nvPr/>
        </p:nvSpPr>
        <p:spPr>
          <a:xfrm>
            <a:off x="3429000" y="2212848"/>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26.370</a:t>
            </a:r>
          </a:p>
        </p:txBody>
      </p:sp>
      <p:sp>
        <p:nvSpPr>
          <p:cNvPr id="18" name="TextBox 17"/>
          <p:cNvSpPr txBox="1"/>
          <p:nvPr/>
        </p:nvSpPr>
        <p:spPr>
          <a:xfrm>
            <a:off x="6172200" y="2212848"/>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52.4%</a:t>
            </a:r>
          </a:p>
        </p:txBody>
      </p:sp>
      <p:sp>
        <p:nvSpPr>
          <p:cNvPr id="19" name="TextBox 18"/>
          <p:cNvSpPr txBox="1"/>
          <p:nvPr/>
        </p:nvSpPr>
        <p:spPr>
          <a:xfrm>
            <a:off x="8915400" y="2212848"/>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4.8%</a:t>
            </a:r>
          </a:p>
        </p:txBody>
      </p:sp>
      <p:sp>
        <p:nvSpPr>
          <p:cNvPr id="20" name="Rectangle 19"/>
          <p:cNvSpPr/>
          <p:nvPr/>
        </p:nvSpPr>
        <p:spPr>
          <a:xfrm>
            <a:off x="594360" y="2697480"/>
            <a:ext cx="10972800" cy="507491"/>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2743200"/>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Pembuatan</a:t>
            </a:r>
          </a:p>
        </p:txBody>
      </p:sp>
      <p:sp>
        <p:nvSpPr>
          <p:cNvPr id="22" name="TextBox 21"/>
          <p:cNvSpPr txBox="1"/>
          <p:nvPr/>
        </p:nvSpPr>
        <p:spPr>
          <a:xfrm>
            <a:off x="3429000" y="2743200"/>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17.777</a:t>
            </a:r>
          </a:p>
        </p:txBody>
      </p:sp>
      <p:sp>
        <p:nvSpPr>
          <p:cNvPr id="23" name="TextBox 22"/>
          <p:cNvSpPr txBox="1"/>
          <p:nvPr/>
        </p:nvSpPr>
        <p:spPr>
          <a:xfrm>
            <a:off x="6172200" y="2743200"/>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35.4%</a:t>
            </a:r>
          </a:p>
        </p:txBody>
      </p:sp>
      <p:sp>
        <p:nvSpPr>
          <p:cNvPr id="24" name="TextBox 23"/>
          <p:cNvSpPr txBox="1"/>
          <p:nvPr/>
        </p:nvSpPr>
        <p:spPr>
          <a:xfrm>
            <a:off x="8915400" y="2743200"/>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1.1%</a:t>
            </a:r>
          </a:p>
        </p:txBody>
      </p:sp>
      <p:sp>
        <p:nvSpPr>
          <p:cNvPr id="25" name="Rectangle 24"/>
          <p:cNvSpPr/>
          <p:nvPr/>
        </p:nvSpPr>
        <p:spPr>
          <a:xfrm>
            <a:off x="594360" y="3227832"/>
            <a:ext cx="10972800" cy="507491"/>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85800" y="3273551"/>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Pertanian</a:t>
            </a:r>
          </a:p>
        </p:txBody>
      </p:sp>
      <p:sp>
        <p:nvSpPr>
          <p:cNvPr id="27" name="TextBox 26"/>
          <p:cNvSpPr txBox="1"/>
          <p:nvPr/>
        </p:nvSpPr>
        <p:spPr>
          <a:xfrm>
            <a:off x="3429000" y="3273551"/>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4.686</a:t>
            </a:r>
          </a:p>
        </p:txBody>
      </p:sp>
      <p:sp>
        <p:nvSpPr>
          <p:cNvPr id="28" name="TextBox 27"/>
          <p:cNvSpPr txBox="1"/>
          <p:nvPr/>
        </p:nvSpPr>
        <p:spPr>
          <a:xfrm>
            <a:off x="6172200" y="3273551"/>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9.3%</a:t>
            </a:r>
          </a:p>
        </p:txBody>
      </p:sp>
      <p:sp>
        <p:nvSpPr>
          <p:cNvPr id="29" name="TextBox 28"/>
          <p:cNvSpPr txBox="1"/>
          <p:nvPr/>
        </p:nvSpPr>
        <p:spPr>
          <a:xfrm>
            <a:off x="8915400" y="3273551"/>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1.8%</a:t>
            </a:r>
          </a:p>
        </p:txBody>
      </p:sp>
      <p:sp>
        <p:nvSpPr>
          <p:cNvPr id="30" name="Rectangle 29"/>
          <p:cNvSpPr/>
          <p:nvPr/>
        </p:nvSpPr>
        <p:spPr>
          <a:xfrm>
            <a:off x="594360" y="3758183"/>
            <a:ext cx="10972800" cy="507491"/>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85800" y="3803903"/>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Pembinaan</a:t>
            </a:r>
          </a:p>
        </p:txBody>
      </p:sp>
      <p:sp>
        <p:nvSpPr>
          <p:cNvPr id="32" name="TextBox 31"/>
          <p:cNvSpPr txBox="1"/>
          <p:nvPr/>
        </p:nvSpPr>
        <p:spPr>
          <a:xfrm>
            <a:off x="3429000" y="3803903"/>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1.259</a:t>
            </a:r>
          </a:p>
        </p:txBody>
      </p:sp>
      <p:sp>
        <p:nvSpPr>
          <p:cNvPr id="33" name="TextBox 32"/>
          <p:cNvSpPr txBox="1"/>
          <p:nvPr/>
        </p:nvSpPr>
        <p:spPr>
          <a:xfrm>
            <a:off x="6172200" y="3803903"/>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2.5%</a:t>
            </a:r>
          </a:p>
        </p:txBody>
      </p:sp>
      <p:sp>
        <p:nvSpPr>
          <p:cNvPr id="34" name="TextBox 33"/>
          <p:cNvSpPr txBox="1"/>
          <p:nvPr/>
        </p:nvSpPr>
        <p:spPr>
          <a:xfrm>
            <a:off x="8915400" y="3803903"/>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−4.9%</a:t>
            </a:r>
          </a:p>
        </p:txBody>
      </p:sp>
      <p:sp>
        <p:nvSpPr>
          <p:cNvPr id="35" name="Rectangle 34"/>
          <p:cNvSpPr/>
          <p:nvPr/>
        </p:nvSpPr>
        <p:spPr>
          <a:xfrm>
            <a:off x="594360" y="4288536"/>
            <a:ext cx="10972800" cy="507491"/>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85800" y="4334255"/>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Lain-lain*</a:t>
            </a:r>
          </a:p>
        </p:txBody>
      </p:sp>
      <p:sp>
        <p:nvSpPr>
          <p:cNvPr id="37" name="TextBox 36"/>
          <p:cNvSpPr txBox="1"/>
          <p:nvPr/>
        </p:nvSpPr>
        <p:spPr>
          <a:xfrm>
            <a:off x="3429000" y="4334255"/>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0.194</a:t>
            </a:r>
          </a:p>
        </p:txBody>
      </p:sp>
      <p:sp>
        <p:nvSpPr>
          <p:cNvPr id="38" name="TextBox 37"/>
          <p:cNvSpPr txBox="1"/>
          <p:nvPr/>
        </p:nvSpPr>
        <p:spPr>
          <a:xfrm>
            <a:off x="6172200" y="4334255"/>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0.4%</a:t>
            </a:r>
          </a:p>
        </p:txBody>
      </p:sp>
      <p:sp>
        <p:nvSpPr>
          <p:cNvPr id="39" name="TextBox 38"/>
          <p:cNvSpPr txBox="1"/>
          <p:nvPr/>
        </p:nvSpPr>
        <p:spPr>
          <a:xfrm>
            <a:off x="8915400" y="4334255"/>
            <a:ext cx="2587752" cy="45719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Peta fokus industri Melaka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Empat kelompok lokasi industri untuk pemetaan kemahiran dan institusi MARA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07</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SELAT MELAKA</a:t>
            </a:r>
          </a:p>
        </p:txBody>
      </p:sp>
      <p:sp>
        <p:nvSpPr>
          <p:cNvPr id="12" name="Rounded Rectangle 11"/>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Pegoh</a:t>
            </a:r>
          </a:p>
        </p:txBody>
      </p:sp>
      <p:sp>
        <p:nvSpPr>
          <p:cNvPr id="14" name="TextBox 13"/>
          <p:cNvSpPr txBox="1"/>
          <p:nvPr/>
        </p:nvSpPr>
        <p:spPr>
          <a:xfrm>
            <a:off x="3538728"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Batu Berendam</a:t>
            </a:r>
          </a:p>
        </p:txBody>
      </p:sp>
      <p:sp>
        <p:nvSpPr>
          <p:cNvPr id="15" name="Rounded Rectangle 14"/>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Ayer Keroh</a:t>
            </a:r>
          </a:p>
        </p:txBody>
      </p:sp>
      <p:sp>
        <p:nvSpPr>
          <p:cNvPr id="17" name="TextBox 16"/>
          <p:cNvSpPr txBox="1"/>
          <p:nvPr/>
        </p:nvSpPr>
        <p:spPr>
          <a:xfrm>
            <a:off x="6318504"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Serkam</a:t>
            </a:r>
          </a:p>
        </p:txBody>
      </p:sp>
      <p:sp>
        <p:nvSpPr>
          <p:cNvPr id="18" name="Rounded Rectangle 17"/>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Peta pembangunan industri dan padanan pendidikan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Kedudukan relatif projek utama, dengan sektor sasaran sebagai asas pemantauan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08</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SELAT MELAKA</a:t>
            </a:r>
          </a:p>
        </p:txBody>
      </p:sp>
      <p:sp>
        <p:nvSpPr>
          <p:cNvPr id="12" name="Rounded Rectangle 11"/>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MHTP</a:t>
            </a:r>
          </a:p>
        </p:txBody>
      </p:sp>
      <p:sp>
        <p:nvSpPr>
          <p:cNvPr id="14" name="TextBox 13"/>
          <p:cNvSpPr txBox="1"/>
          <p:nvPr/>
        </p:nvSpPr>
        <p:spPr>
          <a:xfrm>
            <a:off x="3538728"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Inland Port</a:t>
            </a:r>
          </a:p>
        </p:txBody>
      </p:sp>
      <p:sp>
        <p:nvSpPr>
          <p:cNvPr id="15" name="TextBox 14"/>
          <p:cNvSpPr txBox="1"/>
          <p:nvPr/>
        </p:nvSpPr>
        <p:spPr>
          <a:xfrm>
            <a:off x="3538728"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GTP / Bemban</a:t>
            </a:r>
          </a:p>
        </p:txBody>
      </p:sp>
      <p:sp>
        <p:nvSpPr>
          <p:cNvPr id="16" name="Rounded Rectangle 15"/>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ELKAY / Lipat Kajang</a:t>
            </a:r>
          </a:p>
        </p:txBody>
      </p:sp>
      <p:sp>
        <p:nvSpPr>
          <p:cNvPr id="18" name="Rounded Rectangle 17"/>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Majikan utama dan kompetensi yang dipadankan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Calon rakan industri untuk pembangunan silibus dan latihan di tempat kerja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09</a:t>
            </a:r>
          </a:p>
        </p:txBody>
      </p:sp>
      <p:pic>
        <p:nvPicPr>
          <p:cNvPr id="10" name="Picture 9" descr="melaka_air.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INFINEON</a:t>
            </a:r>
          </a:p>
        </p:txBody>
      </p:sp>
      <p:sp>
        <p:nvSpPr>
          <p:cNvPr id="13" name="TextBox 12"/>
          <p:cNvSpPr txBox="1"/>
          <p:nvPr/>
        </p:nvSpPr>
        <p:spPr>
          <a:xfrm>
            <a:off x="758952"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Batu Berendam</a:t>
            </a:r>
          </a:p>
        </p:txBody>
      </p:sp>
      <p:sp>
        <p:nvSpPr>
          <p:cNvPr id="14" name="TextBox 13"/>
          <p:cNvSpPr txBox="1"/>
          <p:nvPr/>
        </p:nvSpPr>
        <p:spPr>
          <a:xfrm>
            <a:off x="758952" y="2651760"/>
            <a:ext cx="3249168" cy="509016"/>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Semikonduktor back-end</a:t>
            </a:r>
          </a:p>
          <a:p>
            <a:pPr>
              <a:spcAft>
                <a:spcPts val="0"/>
              </a:spcAft>
              <a:defRPr sz="1200" b="0">
                <a:solidFill>
                  <a:srgbClr val="08235B"/>
                </a:solidFill>
                <a:latin typeface="Aptos"/>
              </a:defRPr>
            </a:pPr>
            <a:r>
              <a:t>Teknisyen proses / peralatan dan kawalan ujian.</a:t>
            </a:r>
          </a:p>
        </p:txBody>
      </p:sp>
      <p:sp>
        <p:nvSpPr>
          <p:cNvPr id="15" name="TextBox 14"/>
          <p:cNvSpPr txBox="1"/>
          <p:nvPr/>
        </p:nvSpPr>
        <p:spPr>
          <a:xfrm>
            <a:off x="758952" y="3243072"/>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Honda Malaysia</a:t>
            </a:r>
          </a:p>
        </p:txBody>
      </p:sp>
      <p:sp>
        <p:nvSpPr>
          <p:cNvPr id="16" name="TextBox 15"/>
          <p:cNvSpPr txBox="1"/>
          <p:nvPr/>
        </p:nvSpPr>
        <p:spPr>
          <a:xfrm>
            <a:off x="758952" y="3654552"/>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Pegoh</a:t>
            </a:r>
          </a:p>
        </p:txBody>
      </p:sp>
      <p:sp>
        <p:nvSpPr>
          <p:cNvPr id="17" name="TextBox 16"/>
          <p:cNvSpPr txBox="1"/>
          <p:nvPr/>
        </p:nvSpPr>
        <p:spPr>
          <a:xfrm>
            <a:off x="758952" y="4066032"/>
            <a:ext cx="3249168" cy="526084"/>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Automotif dan hibrid</a:t>
            </a:r>
          </a:p>
          <a:p>
            <a:pPr>
              <a:spcAft>
                <a:spcPts val="0"/>
              </a:spcAft>
              <a:defRPr sz="1200" b="0">
                <a:solidFill>
                  <a:srgbClr val="08235B"/>
                </a:solidFill>
                <a:latin typeface="Aptos"/>
              </a:defRPr>
            </a:pPr>
            <a:r>
              <a:t>Diagnostik, mutu pemasangan serta pembangunan vendor.</a:t>
            </a:r>
          </a:p>
        </p:txBody>
      </p:sp>
      <p:sp>
        <p:nvSpPr>
          <p:cNvPr id="18" name="Rounded Rectangle 17"/>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465320"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TEXAS INSTRUMENTS</a:t>
            </a:r>
          </a:p>
        </p:txBody>
      </p:sp>
      <p:sp>
        <p:nvSpPr>
          <p:cNvPr id="20" name="TextBox 19"/>
          <p:cNvSpPr txBox="1"/>
          <p:nvPr/>
        </p:nvSpPr>
        <p:spPr>
          <a:xfrm>
            <a:off x="4465320"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Melaka</a:t>
            </a:r>
          </a:p>
        </p:txBody>
      </p:sp>
      <p:sp>
        <p:nvSpPr>
          <p:cNvPr id="21" name="TextBox 20"/>
          <p:cNvSpPr txBox="1"/>
          <p:nvPr/>
        </p:nvSpPr>
        <p:spPr>
          <a:xfrm>
            <a:off x="4465320" y="2651760"/>
            <a:ext cx="3249168" cy="560222"/>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Pemasangan dan ujian cip berautomasi</a:t>
            </a:r>
          </a:p>
          <a:p>
            <a:pPr>
              <a:spcAft>
                <a:spcPts val="0"/>
              </a:spcAft>
              <a:defRPr sz="1200" b="0">
                <a:solidFill>
                  <a:srgbClr val="08235B"/>
                </a:solidFill>
                <a:latin typeface="Aptos"/>
              </a:defRPr>
            </a:pPr>
            <a:r>
              <a:t>Penyelenggaraan, ujian dan pemantauan proses.</a:t>
            </a:r>
          </a:p>
        </p:txBody>
      </p:sp>
      <p:sp>
        <p:nvSpPr>
          <p:cNvPr id="22" name="TextBox 21"/>
          <p:cNvSpPr txBox="1"/>
          <p:nvPr/>
        </p:nvSpPr>
        <p:spPr>
          <a:xfrm>
            <a:off x="4465320" y="3294278"/>
            <a:ext cx="3249168" cy="33832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EP Manufacturing Berhad (EPMB)</a:t>
            </a:r>
          </a:p>
        </p:txBody>
      </p:sp>
      <p:sp>
        <p:nvSpPr>
          <p:cNvPr id="23" name="TextBox 22"/>
          <p:cNvSpPr txBox="1"/>
          <p:nvPr/>
        </p:nvSpPr>
        <p:spPr>
          <a:xfrm>
            <a:off x="4465320" y="3714902"/>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Pegoh</a:t>
            </a:r>
          </a:p>
        </p:txBody>
      </p:sp>
      <p:sp>
        <p:nvSpPr>
          <p:cNvPr id="24" name="TextBox 23"/>
          <p:cNvSpPr txBox="1"/>
          <p:nvPr/>
        </p:nvSpPr>
        <p:spPr>
          <a:xfrm>
            <a:off x="4465320" y="4126382"/>
            <a:ext cx="3249168" cy="555955"/>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Pemasangan automotif / EV</a:t>
            </a:r>
          </a:p>
          <a:p>
            <a:pPr>
              <a:spcAft>
                <a:spcPts val="0"/>
              </a:spcAft>
              <a:defRPr sz="1200" b="0">
                <a:solidFill>
                  <a:srgbClr val="08235B"/>
                </a:solidFill>
                <a:latin typeface="Aptos"/>
              </a:defRPr>
            </a:pPr>
            <a:r>
              <a:t>Keselamatan voltan tinggi, mutu dan operasi pemasangan.</a:t>
            </a:r>
          </a:p>
        </p:txBody>
      </p:sp>
      <p:sp>
        <p:nvSpPr>
          <p:cNvPr id="25" name="Rounded Rectangle 24"/>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171687"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CTRM</a:t>
            </a:r>
          </a:p>
        </p:txBody>
      </p:sp>
      <p:sp>
        <p:nvSpPr>
          <p:cNvPr id="27" name="TextBox 26"/>
          <p:cNvSpPr txBox="1"/>
          <p:nvPr/>
        </p:nvSpPr>
        <p:spPr>
          <a:xfrm>
            <a:off x="8171687"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Batu Berendam</a:t>
            </a:r>
          </a:p>
        </p:txBody>
      </p:sp>
      <p:sp>
        <p:nvSpPr>
          <p:cNvPr id="28" name="TextBox 27"/>
          <p:cNvSpPr txBox="1"/>
          <p:nvPr/>
        </p:nvSpPr>
        <p:spPr>
          <a:xfrm>
            <a:off x="8171687" y="2651760"/>
            <a:ext cx="3249168" cy="504748"/>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Aerostruktur komposit</a:t>
            </a:r>
          </a:p>
          <a:p>
            <a:pPr>
              <a:spcAft>
                <a:spcPts val="0"/>
              </a:spcAft>
              <a:defRPr sz="1200" b="0">
                <a:solidFill>
                  <a:srgbClr val="08235B"/>
                </a:solidFill>
                <a:latin typeface="Aptos"/>
              </a:defRPr>
            </a:pPr>
            <a:r>
              <a:t>Pembuatan komposit, pemeriksaan dan rekod mutu.</a:t>
            </a:r>
          </a:p>
        </p:txBody>
      </p:sp>
      <p:sp>
        <p:nvSpPr>
          <p:cNvPr id="29" name="TextBox 28"/>
          <p:cNvSpPr txBox="1"/>
          <p:nvPr/>
        </p:nvSpPr>
        <p:spPr>
          <a:xfrm>
            <a:off x="8171687" y="3238804"/>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Cohu Malaysia Sdn. Bhd.</a:t>
            </a:r>
          </a:p>
        </p:txBody>
      </p:sp>
      <p:sp>
        <p:nvSpPr>
          <p:cNvPr id="30" name="TextBox 29"/>
          <p:cNvSpPr txBox="1"/>
          <p:nvPr/>
        </p:nvSpPr>
        <p:spPr>
          <a:xfrm>
            <a:off x="8171687" y="3650284"/>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Ayer Keroh</a:t>
            </a:r>
          </a:p>
        </p:txBody>
      </p:sp>
      <p:sp>
        <p:nvSpPr>
          <p:cNvPr id="31" name="TextBox 30"/>
          <p:cNvSpPr txBox="1"/>
          <p:nvPr/>
        </p:nvSpPr>
        <p:spPr>
          <a:xfrm>
            <a:off x="8171687" y="4061764"/>
            <a:ext cx="3249168" cy="538886"/>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Peralatan semikonduktor</a:t>
            </a:r>
          </a:p>
          <a:p>
            <a:pPr>
              <a:spcAft>
                <a:spcPts val="0"/>
              </a:spcAft>
              <a:defRPr sz="1200" b="0">
                <a:solidFill>
                  <a:srgbClr val="08235B"/>
                </a:solidFill>
                <a:latin typeface="Aptos"/>
              </a:defRPr>
            </a:pPr>
            <a:r>
              <a:t>Integrasi, servis dan penyelesaian masalah peralatan.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200" b="1">
                <a:solidFill>
                  <a:srgbClr val="08235B"/>
                </a:solidFill>
                <a:latin typeface="Aptos"/>
              </a:defRPr>
            </a:pPr>
            <a:r>
              <a:t>Makanan, halal dan farmaseutikal memerlukan proses terkawal</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Padanan pengeluar Melaka dengan latihan proses serta pematuhan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10</a:t>
            </a:r>
          </a:p>
        </p:txBody>
      </p:sp>
      <p:pic>
        <p:nvPicPr>
          <p:cNvPr id="10" name="Picture 9" descr="melaka_auto.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5413248"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5102352"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MAKANAN DAN HALAL</a:t>
            </a:r>
          </a:p>
        </p:txBody>
      </p:sp>
      <p:sp>
        <p:nvSpPr>
          <p:cNvPr id="13" name="TextBox 12"/>
          <p:cNvSpPr txBox="1"/>
          <p:nvPr/>
        </p:nvSpPr>
        <p:spPr>
          <a:xfrm>
            <a:off x="758952" y="2240280"/>
            <a:ext cx="5102352" cy="739444"/>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Mamee, Julie’s dan Aik Cheong</a:t>
            </a:r>
          </a:p>
          <a:p>
            <a:pPr>
              <a:spcAft>
                <a:spcPts val="500"/>
              </a:spcAft>
              <a:defRPr sz="1200" b="0">
                <a:solidFill>
                  <a:srgbClr val="08235B"/>
                </a:solidFill>
                <a:latin typeface="Aptos"/>
              </a:defRPr>
            </a:pPr>
          </a:p>
          <a:p>
            <a:pPr>
              <a:spcAft>
                <a:spcPts val="0"/>
              </a:spcAft>
              <a:defRPr sz="1200" b="0">
                <a:solidFill>
                  <a:srgbClr val="08235B"/>
                </a:solidFill>
                <a:latin typeface="Aptos"/>
              </a:defRPr>
            </a:pPr>
            <a:r>
              <a:t>Cadangan latihan: kawalan proses, keselamatan makanan, pembungkusan dan rekod kebolehkesanan.</a:t>
            </a:r>
          </a:p>
        </p:txBody>
      </p:sp>
      <p:sp>
        <p:nvSpPr>
          <p:cNvPr id="14" name="TextBox 13"/>
          <p:cNvSpPr txBox="1"/>
          <p:nvPr/>
        </p:nvSpPr>
        <p:spPr>
          <a:xfrm>
            <a:off x="758952" y="3062020"/>
            <a:ext cx="5102352"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&gt;100 firma halal</a:t>
            </a:r>
          </a:p>
        </p:txBody>
      </p:sp>
      <p:sp>
        <p:nvSpPr>
          <p:cNvPr id="15" name="TextBox 14"/>
          <p:cNvSpPr txBox="1"/>
          <p:nvPr/>
        </p:nvSpPr>
        <p:spPr>
          <a:xfrm>
            <a:off x="758952" y="3473500"/>
            <a:ext cx="5102352" cy="380999"/>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Menurut Invest Melaka, 13 Februari 2026.</a:t>
            </a:r>
          </a:p>
        </p:txBody>
      </p:sp>
      <p:sp>
        <p:nvSpPr>
          <p:cNvPr id="16" name="TextBox 15"/>
          <p:cNvSpPr txBox="1"/>
          <p:nvPr/>
        </p:nvSpPr>
        <p:spPr>
          <a:xfrm>
            <a:off x="758952" y="3936796"/>
            <a:ext cx="5102352" cy="683971"/>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UniKL MICET: proses / mutu. KPM Bandar Melaka: pematuhan halal. GIATMARA Tangga Batu: pengeluaran makanan asas.</a:t>
            </a:r>
          </a:p>
        </p:txBody>
      </p:sp>
      <p:sp>
        <p:nvSpPr>
          <p:cNvPr id="17" name="Rounded Rectangle 16"/>
          <p:cNvSpPr/>
          <p:nvPr/>
        </p:nvSpPr>
        <p:spPr>
          <a:xfrm>
            <a:off x="6163056" y="1627632"/>
            <a:ext cx="5413248"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8504" y="1828800"/>
            <a:ext cx="5102352"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FARMASEUTIKAL</a:t>
            </a:r>
          </a:p>
        </p:txBody>
      </p:sp>
      <p:sp>
        <p:nvSpPr>
          <p:cNvPr id="19" name="TextBox 18"/>
          <p:cNvSpPr txBox="1"/>
          <p:nvPr/>
        </p:nvSpPr>
        <p:spPr>
          <a:xfrm>
            <a:off x="6318504" y="2240280"/>
            <a:ext cx="5102352" cy="743711"/>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Kotra Pharma dan Xepa-Soul Pattinson</a:t>
            </a:r>
          </a:p>
          <a:p>
            <a:pPr>
              <a:spcAft>
                <a:spcPts val="500"/>
              </a:spcAft>
              <a:defRPr sz="1200" b="0">
                <a:solidFill>
                  <a:srgbClr val="08235B"/>
                </a:solidFill>
                <a:latin typeface="Aptos"/>
              </a:defRPr>
            </a:pPr>
          </a:p>
          <a:p>
            <a:pPr>
              <a:spcAft>
                <a:spcPts val="0"/>
              </a:spcAft>
              <a:defRPr sz="1200" b="0">
                <a:solidFill>
                  <a:srgbClr val="08235B"/>
                </a:solidFill>
                <a:latin typeface="Aptos"/>
              </a:defRPr>
            </a:pPr>
            <a:r>
              <a:t>Cadangan latihan: amalan pengilangan baik, dokumentasi kelompok dan kawalan pencemaran.</a:t>
            </a:r>
          </a:p>
        </p:txBody>
      </p:sp>
      <p:sp>
        <p:nvSpPr>
          <p:cNvPr id="20" name="TextBox 19"/>
          <p:cNvSpPr txBox="1"/>
          <p:nvPr/>
        </p:nvSpPr>
        <p:spPr>
          <a:xfrm>
            <a:off x="6318504" y="3066288"/>
            <a:ext cx="5102352"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RM17.78 bilion</a:t>
            </a:r>
          </a:p>
        </p:txBody>
      </p:sp>
      <p:sp>
        <p:nvSpPr>
          <p:cNvPr id="21" name="TextBox 20"/>
          <p:cNvSpPr txBox="1"/>
          <p:nvPr/>
        </p:nvSpPr>
        <p:spPr>
          <a:xfrm>
            <a:off x="6318504" y="3477768"/>
            <a:ext cx="5102352" cy="39806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KDNK pembuatan Melaka 2025, semua subsektor.</a:t>
            </a:r>
          </a:p>
        </p:txBody>
      </p:sp>
      <p:sp>
        <p:nvSpPr>
          <p:cNvPr id="22" name="TextBox 21"/>
          <p:cNvSpPr txBox="1"/>
          <p:nvPr/>
        </p:nvSpPr>
        <p:spPr>
          <a:xfrm>
            <a:off x="6318504" y="3958132"/>
            <a:ext cx="5102352" cy="560222"/>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UniKL MICET: validasi proses / QA/QC. TVETMARA Jasin: elektrik dan utiliti kilang.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Tiga bukti industri dengan skop yang berbeza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Stok tenaga kerja, pekerjaan projek dan output pengeluaran dibaca secara berasingan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11</a:t>
            </a:r>
          </a:p>
        </p:txBody>
      </p:sp>
      <p:pic>
        <p:nvPicPr>
          <p:cNvPr id="10" name="Picture 9" descr="melaka_food.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INFINEON MELAKA</a:t>
            </a:r>
          </a:p>
        </p:txBody>
      </p:sp>
      <p:sp>
        <p:nvSpPr>
          <p:cNvPr id="13" name="TextBox 12"/>
          <p:cNvSpPr txBox="1"/>
          <p:nvPr/>
        </p:nvSpPr>
        <p:spPr>
          <a:xfrm>
            <a:off x="758952" y="2240280"/>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&gt;10,000</a:t>
            </a:r>
          </a:p>
        </p:txBody>
      </p:sp>
      <p:sp>
        <p:nvSpPr>
          <p:cNvPr id="14" name="TextBox 13"/>
          <p:cNvSpPr txBox="1"/>
          <p:nvPr/>
        </p:nvSpPr>
        <p:spPr>
          <a:xfrm>
            <a:off x="758952" y="2651760"/>
            <a:ext cx="3249168" cy="40233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Pekerja sedia ada pada laman lokasi syarikat.</a:t>
            </a:r>
          </a:p>
        </p:txBody>
      </p:sp>
      <p:sp>
        <p:nvSpPr>
          <p:cNvPr id="15" name="TextBox 14"/>
          <p:cNvSpPr txBox="1"/>
          <p:nvPr/>
        </p:nvSpPr>
        <p:spPr>
          <a:xfrm>
            <a:off x="758952" y="3136392"/>
            <a:ext cx="3249168" cy="55168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tenaga sedia ada menyokong peningkatan kemahiran serta penggantian pekerja.</a:t>
            </a:r>
          </a:p>
        </p:txBody>
      </p:sp>
      <p:sp>
        <p:nvSpPr>
          <p:cNvPr id="16" name="TextBox 15"/>
          <p:cNvSpPr txBox="1"/>
          <p:nvPr/>
        </p:nvSpPr>
        <p:spPr>
          <a:xfrm>
            <a:off x="758952" y="3770376"/>
            <a:ext cx="3249168" cy="671169"/>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Keputusan intake menggunakan kekosongan dan komitmen majikan yang disahkan. Angka di atas tidak dijumlahkan.</a:t>
            </a:r>
          </a:p>
        </p:txBody>
      </p:sp>
      <p:sp>
        <p:nvSpPr>
          <p:cNvPr id="17" name="Rounded Rectangle 16"/>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465320" y="1828800"/>
            <a:ext cx="3249168" cy="355396"/>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TEXAS INSTRUMENTS MELAKA 2 (TIEM2)</a:t>
            </a:r>
          </a:p>
        </p:txBody>
      </p:sp>
      <p:sp>
        <p:nvSpPr>
          <p:cNvPr id="19" name="TextBox 18"/>
          <p:cNvSpPr txBox="1"/>
          <p:nvPr/>
        </p:nvSpPr>
        <p:spPr>
          <a:xfrm>
            <a:off x="4465320" y="2266492"/>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Sehingga 500</a:t>
            </a:r>
          </a:p>
        </p:txBody>
      </p:sp>
      <p:sp>
        <p:nvSpPr>
          <p:cNvPr id="20" name="TextBox 19"/>
          <p:cNvSpPr txBox="1"/>
          <p:nvPr/>
        </p:nvSpPr>
        <p:spPr>
          <a:xfrm>
            <a:off x="4465320" y="2677972"/>
            <a:ext cx="3249168" cy="39806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Pekerjaan tempatan apabila beroperasi penuh.</a:t>
            </a:r>
          </a:p>
        </p:txBody>
      </p:sp>
      <p:sp>
        <p:nvSpPr>
          <p:cNvPr id="21" name="TextBox 20"/>
          <p:cNvSpPr txBox="1"/>
          <p:nvPr/>
        </p:nvSpPr>
        <p:spPr>
          <a:xfrm>
            <a:off x="4465320" y="3158337"/>
            <a:ext cx="3249168" cy="57302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Kilang pemasangan dan ujian kedua TI. Dibuka 6 November 2025, dengan automasi kilang.</a:t>
            </a:r>
          </a:p>
        </p:txBody>
      </p:sp>
      <p:sp>
        <p:nvSpPr>
          <p:cNvPr id="22" name="Rounded Rectangle 21"/>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171687"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MG S5 Electric Vehicle (EV)</a:t>
            </a:r>
          </a:p>
        </p:txBody>
      </p:sp>
      <p:sp>
        <p:nvSpPr>
          <p:cNvPr id="24" name="TextBox 23"/>
          <p:cNvSpPr txBox="1"/>
          <p:nvPr/>
        </p:nvSpPr>
        <p:spPr>
          <a:xfrm>
            <a:off x="8171687" y="2240280"/>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1,500–2,000</a:t>
            </a:r>
          </a:p>
        </p:txBody>
      </p:sp>
      <p:sp>
        <p:nvSpPr>
          <p:cNvPr id="25" name="TextBox 24"/>
          <p:cNvSpPr txBox="1"/>
          <p:nvPr/>
        </p:nvSpPr>
        <p:spPr>
          <a:xfrm>
            <a:off x="8171687" y="2651760"/>
            <a:ext cx="3249168" cy="363931"/>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Jangkaan output kenderaan bagi 2026.</a:t>
            </a:r>
          </a:p>
        </p:txBody>
      </p:sp>
      <p:sp>
        <p:nvSpPr>
          <p:cNvPr id="26" name="TextBox 25"/>
          <p:cNvSpPr txBox="1"/>
          <p:nvPr/>
        </p:nvSpPr>
        <p:spPr>
          <a:xfrm>
            <a:off x="8171687" y="3097987"/>
            <a:ext cx="3249168" cy="57302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MG: Morris Garages; S5: nama model. Pemasangan tempatan bermula 10 Mac 2026 di Pegoh.</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Portfolio latihan mengikut kekuatan industri Melaka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Kompetensi teknikal dan sokongan perniagaan membina laluan pekerjaan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12</a:t>
            </a:r>
          </a:p>
        </p:txBody>
      </p:sp>
      <p:pic>
        <p:nvPicPr>
          <p:cNvPr id="10" name="Picture 9" descr="melaka_industrial.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SEMIKONDUKTOR</a:t>
            </a:r>
          </a:p>
        </p:txBody>
      </p:sp>
      <p:sp>
        <p:nvSpPr>
          <p:cNvPr id="13" name="TextBox 12"/>
          <p:cNvSpPr txBox="1"/>
          <p:nvPr/>
        </p:nvSpPr>
        <p:spPr>
          <a:xfrm>
            <a:off x="758952" y="2240280"/>
            <a:ext cx="2322576" cy="875995"/>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Electrostatic Discharge (ESD)</a:t>
            </a:r>
          </a:p>
          <a:p>
            <a:pPr>
              <a:spcAft>
                <a:spcPts val="500"/>
              </a:spcAft>
              <a:defRPr sz="1200" b="0">
                <a:solidFill>
                  <a:srgbClr val="08235B"/>
                </a:solidFill>
                <a:latin typeface="Aptos"/>
              </a:defRPr>
            </a:pPr>
            <a:r>
              <a:t>Perlindungan nyahcas elektrostatik</a:t>
            </a:r>
          </a:p>
          <a:p>
            <a:pPr>
              <a:spcAft>
                <a:spcPts val="500"/>
              </a:spcAft>
              <a:defRPr sz="1200" b="0">
                <a:solidFill>
                  <a:srgbClr val="08235B"/>
                </a:solidFill>
                <a:latin typeface="Aptos"/>
              </a:defRPr>
            </a:pPr>
          </a:p>
          <a:p>
            <a:pPr>
              <a:spcAft>
                <a:spcPts val="500"/>
              </a:spcAft>
              <a:defRPr sz="1200" b="0">
                <a:solidFill>
                  <a:srgbClr val="08235B"/>
                </a:solidFill>
                <a:latin typeface="Aptos"/>
              </a:defRPr>
            </a:pPr>
            <a:r>
              <a:t>Statistical Process Control (SPC)</a:t>
            </a:r>
          </a:p>
          <a:p>
            <a:pPr>
              <a:spcAft>
                <a:spcPts val="500"/>
              </a:spcAft>
              <a:defRPr sz="1200" b="0">
                <a:solidFill>
                  <a:srgbClr val="08235B"/>
                </a:solidFill>
                <a:latin typeface="Aptos"/>
              </a:defRPr>
            </a:pPr>
            <a:r>
              <a:t>Kawalan proses statistik</a:t>
            </a:r>
          </a:p>
          <a:p>
            <a:pPr>
              <a:spcAft>
                <a:spcPts val="500"/>
              </a:spcAft>
              <a:defRPr sz="1200" b="0">
                <a:solidFill>
                  <a:srgbClr val="08235B"/>
                </a:solidFill>
                <a:latin typeface="Aptos"/>
              </a:defRPr>
            </a:pPr>
          </a:p>
          <a:p>
            <a:pPr>
              <a:spcAft>
                <a:spcPts val="0"/>
              </a:spcAft>
              <a:defRPr sz="1200" b="0">
                <a:solidFill>
                  <a:srgbClr val="08235B"/>
                </a:solidFill>
                <a:latin typeface="Aptos"/>
              </a:defRPr>
            </a:pPr>
            <a:r>
              <a:t>Peralatan, ujian dan automasi.</a:t>
            </a:r>
          </a:p>
        </p:txBody>
      </p:sp>
      <p:sp>
        <p:nvSpPr>
          <p:cNvPr id="14" name="Rounded Rectangle 13"/>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AEROANGKASA</a:t>
            </a:r>
          </a:p>
        </p:txBody>
      </p:sp>
      <p:sp>
        <p:nvSpPr>
          <p:cNvPr id="16" name="TextBox 15"/>
          <p:cNvSpPr txBox="1"/>
          <p:nvPr/>
        </p:nvSpPr>
        <p:spPr>
          <a:xfrm>
            <a:off x="3538728" y="2240280"/>
            <a:ext cx="2322576" cy="577291"/>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Lay-up dan curing komposit</a:t>
            </a:r>
          </a:p>
          <a:p>
            <a:pPr>
              <a:spcAft>
                <a:spcPts val="500"/>
              </a:spcAft>
              <a:defRPr sz="1200" b="0">
                <a:solidFill>
                  <a:srgbClr val="08235B"/>
                </a:solidFill>
                <a:latin typeface="Aptos"/>
              </a:defRPr>
            </a:pPr>
          </a:p>
          <a:p>
            <a:pPr>
              <a:spcAft>
                <a:spcPts val="500"/>
              </a:spcAft>
              <a:defRPr sz="1200" b="0">
                <a:solidFill>
                  <a:srgbClr val="08235B"/>
                </a:solidFill>
                <a:latin typeface="Aptos"/>
              </a:defRPr>
            </a:pPr>
            <a:r>
              <a:t>Pemeriksaan komponen</a:t>
            </a:r>
          </a:p>
          <a:p>
            <a:pPr>
              <a:spcAft>
                <a:spcPts val="500"/>
              </a:spcAft>
              <a:defRPr sz="1200" b="0">
                <a:solidFill>
                  <a:srgbClr val="08235B"/>
                </a:solidFill>
                <a:latin typeface="Aptos"/>
              </a:defRPr>
            </a:pPr>
          </a:p>
          <a:p>
            <a:pPr>
              <a:spcAft>
                <a:spcPts val="0"/>
              </a:spcAft>
              <a:defRPr sz="1200" b="0">
                <a:solidFill>
                  <a:srgbClr val="08235B"/>
                </a:solidFill>
                <a:latin typeface="Aptos"/>
              </a:defRPr>
            </a:pPr>
            <a:r>
              <a:t>Kebolehkesanan dan dokumentasi mutu.</a:t>
            </a:r>
          </a:p>
        </p:txBody>
      </p:sp>
      <p:sp>
        <p:nvSpPr>
          <p:cNvPr id="17" name="Rounded Rectangle 16"/>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AUTOMOTIF / EV</a:t>
            </a:r>
          </a:p>
        </p:txBody>
      </p:sp>
      <p:sp>
        <p:nvSpPr>
          <p:cNvPr id="19" name="TextBox 18"/>
          <p:cNvSpPr txBox="1"/>
          <p:nvPr/>
        </p:nvSpPr>
        <p:spPr>
          <a:xfrm>
            <a:off x="6318504" y="2240280"/>
            <a:ext cx="2322576" cy="611428"/>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Diagnostik EV dan hibrid</a:t>
            </a:r>
          </a:p>
          <a:p>
            <a:pPr>
              <a:spcAft>
                <a:spcPts val="500"/>
              </a:spcAft>
              <a:defRPr sz="1200" b="0">
                <a:solidFill>
                  <a:srgbClr val="08235B"/>
                </a:solidFill>
                <a:latin typeface="Aptos"/>
              </a:defRPr>
            </a:pPr>
          </a:p>
          <a:p>
            <a:pPr>
              <a:spcAft>
                <a:spcPts val="500"/>
              </a:spcAft>
              <a:defRPr sz="1200" b="0">
                <a:solidFill>
                  <a:srgbClr val="08235B"/>
                </a:solidFill>
                <a:latin typeface="Aptos"/>
              </a:defRPr>
            </a:pPr>
            <a:r>
              <a:t>Keselamatan voltan tinggi</a:t>
            </a:r>
          </a:p>
          <a:p>
            <a:pPr>
              <a:spcAft>
                <a:spcPts val="500"/>
              </a:spcAft>
              <a:defRPr sz="1200" b="0">
                <a:solidFill>
                  <a:srgbClr val="08235B"/>
                </a:solidFill>
                <a:latin typeface="Aptos"/>
              </a:defRPr>
            </a:pPr>
          </a:p>
          <a:p>
            <a:pPr>
              <a:spcAft>
                <a:spcPts val="0"/>
              </a:spcAft>
              <a:defRPr sz="1200" b="0">
                <a:solidFill>
                  <a:srgbClr val="08235B"/>
                </a:solidFill>
                <a:latin typeface="Aptos"/>
              </a:defRPr>
            </a:pPr>
            <a:r>
              <a:t>Kualiti pemasangan serta bahan automotif.</a:t>
            </a:r>
          </a:p>
        </p:txBody>
      </p:sp>
      <p:sp>
        <p:nvSpPr>
          <p:cNvPr id="20" name="Rounded Rectangle 19"/>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MAKANAN / PROSES</a:t>
            </a:r>
          </a:p>
        </p:txBody>
      </p:sp>
      <p:sp>
        <p:nvSpPr>
          <p:cNvPr id="22" name="TextBox 21"/>
          <p:cNvSpPr txBox="1"/>
          <p:nvPr/>
        </p:nvSpPr>
        <p:spPr>
          <a:xfrm>
            <a:off x="9098280" y="2240280"/>
            <a:ext cx="2322576" cy="662635"/>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Good Manufacturing Practice (GMP)</a:t>
            </a:r>
          </a:p>
          <a:p>
            <a:pPr>
              <a:spcAft>
                <a:spcPts val="500"/>
              </a:spcAft>
              <a:defRPr sz="1200" b="0">
                <a:solidFill>
                  <a:srgbClr val="08235B"/>
                </a:solidFill>
                <a:latin typeface="Aptos"/>
              </a:defRPr>
            </a:pPr>
            <a:r>
              <a:t>Amalan pengilangan baik</a:t>
            </a:r>
          </a:p>
          <a:p>
            <a:pPr>
              <a:spcAft>
                <a:spcPts val="500"/>
              </a:spcAft>
              <a:defRPr sz="1200" b="0">
                <a:solidFill>
                  <a:srgbClr val="08235B"/>
                </a:solidFill>
                <a:latin typeface="Aptos"/>
              </a:defRPr>
            </a:pPr>
          </a:p>
          <a:p>
            <a:pPr>
              <a:spcAft>
                <a:spcPts val="0"/>
              </a:spcAft>
              <a:defRPr sz="1200" b="0">
                <a:solidFill>
                  <a:srgbClr val="08235B"/>
                </a:solidFill>
                <a:latin typeface="Aptos"/>
              </a:defRPr>
            </a:pPr>
            <a:r>
              <a:t>Validasi proses, keselamatan makanan dan halal.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Rangkaian pendidikan MARA membahagikan peranan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Program sedia ada menjadi asas pengkhususan yang dicadangkan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13</a:t>
            </a:r>
          </a:p>
        </p:txBody>
      </p:sp>
      <p:pic>
        <p:nvPicPr>
          <p:cNvPr id="10" name="Picture 9" descr="melaka_machinery.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MELAKA</a:t>
            </a:r>
          </a:p>
        </p:txBody>
      </p:sp>
      <p:sp>
        <p:nvSpPr>
          <p:cNvPr id="13" name="TextBox 12"/>
          <p:cNvSpPr txBox="1"/>
          <p:nvPr/>
        </p:nvSpPr>
        <p:spPr>
          <a:xfrm>
            <a:off x="758952" y="2240280"/>
            <a:ext cx="3249168" cy="432206"/>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6 pusat</a:t>
            </a:r>
          </a:p>
          <a:p>
            <a:pPr>
              <a:spcAft>
                <a:spcPts val="0"/>
              </a:spcAft>
              <a:defRPr sz="1200" b="0">
                <a:solidFill>
                  <a:srgbClr val="08235B"/>
                </a:solidFill>
                <a:latin typeface="Aptos"/>
              </a:defRPr>
            </a:pPr>
            <a:r>
              <a:t>Kemahiran asas dan latihan modular komuniti.</a:t>
            </a:r>
          </a:p>
        </p:txBody>
      </p:sp>
      <p:sp>
        <p:nvSpPr>
          <p:cNvPr id="14" name="TextBox 13"/>
          <p:cNvSpPr txBox="1"/>
          <p:nvPr/>
        </p:nvSpPr>
        <p:spPr>
          <a:xfrm>
            <a:off x="758952" y="2754782"/>
            <a:ext cx="3249168"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UniKL MICET</a:t>
            </a:r>
          </a:p>
        </p:txBody>
      </p:sp>
      <p:sp>
        <p:nvSpPr>
          <p:cNvPr id="15" name="TextBox 14"/>
          <p:cNvSpPr txBox="1"/>
          <p:nvPr/>
        </p:nvSpPr>
        <p:spPr>
          <a:xfrm>
            <a:off x="758952" y="3166262"/>
            <a:ext cx="3249168" cy="474878"/>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Kimia, makanan dan bioproses</a:t>
            </a:r>
          </a:p>
          <a:p>
            <a:pPr>
              <a:spcAft>
                <a:spcPts val="0"/>
              </a:spcAft>
              <a:defRPr sz="1200" b="0">
                <a:solidFill>
                  <a:srgbClr val="08235B"/>
                </a:solidFill>
                <a:latin typeface="Aptos"/>
              </a:defRPr>
            </a:pPr>
            <a:r>
              <a:t>Proses, inovasi dan kawalan mutu.</a:t>
            </a:r>
          </a:p>
        </p:txBody>
      </p:sp>
      <p:sp>
        <p:nvSpPr>
          <p:cNvPr id="16" name="Rounded Rectangle 15"/>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65320"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TVETMARA JASIN</a:t>
            </a:r>
          </a:p>
        </p:txBody>
      </p:sp>
      <p:sp>
        <p:nvSpPr>
          <p:cNvPr id="18" name="TextBox 17"/>
          <p:cNvSpPr txBox="1"/>
          <p:nvPr/>
        </p:nvSpPr>
        <p:spPr>
          <a:xfrm>
            <a:off x="4465320" y="2240280"/>
            <a:ext cx="3249168" cy="500481"/>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Elektrik, automotif dan kimpalan</a:t>
            </a:r>
          </a:p>
          <a:p>
            <a:pPr>
              <a:spcAft>
                <a:spcPts val="0"/>
              </a:spcAft>
              <a:defRPr sz="1200" b="0">
                <a:solidFill>
                  <a:srgbClr val="08235B"/>
                </a:solidFill>
                <a:latin typeface="Aptos"/>
              </a:defRPr>
            </a:pPr>
            <a:r>
              <a:t>Teknikal industri serta diagnostik.</a:t>
            </a:r>
          </a:p>
        </p:txBody>
      </p:sp>
      <p:sp>
        <p:nvSpPr>
          <p:cNvPr id="19" name="TextBox 18"/>
          <p:cNvSpPr txBox="1"/>
          <p:nvPr/>
        </p:nvSpPr>
        <p:spPr>
          <a:xfrm>
            <a:off x="4465320" y="2823057"/>
            <a:ext cx="3249168" cy="351129"/>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KOLEJ PROFESIONAL MARA</a:t>
            </a:r>
          </a:p>
          <a:p>
            <a:pPr>
              <a:spcAft>
                <a:spcPts val="0"/>
              </a:spcAft>
              <a:defRPr sz="1200" b="0">
                <a:solidFill>
                  <a:srgbClr val="08235B"/>
                </a:solidFill>
                <a:latin typeface="Aptos"/>
              </a:defRPr>
            </a:pPr>
            <a:r>
              <a:t>AYER MOLEK</a:t>
            </a:r>
          </a:p>
        </p:txBody>
      </p:sp>
      <p:sp>
        <p:nvSpPr>
          <p:cNvPr id="20" name="TextBox 19"/>
          <p:cNvSpPr txBox="1"/>
          <p:nvPr/>
        </p:nvSpPr>
        <p:spPr>
          <a:xfrm>
            <a:off x="4465320" y="3256483"/>
            <a:ext cx="3249168" cy="547420"/>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Perakaunan + Data Analytics / Business Studies</a:t>
            </a:r>
          </a:p>
          <a:p>
            <a:pPr>
              <a:spcAft>
                <a:spcPts val="0"/>
              </a:spcAft>
              <a:defRPr sz="1200" b="0">
                <a:solidFill>
                  <a:srgbClr val="08235B"/>
                </a:solidFill>
                <a:latin typeface="Aptos"/>
              </a:defRPr>
            </a:pPr>
            <a:r>
              <a:t>Kos serta data operasi industri.</a:t>
            </a:r>
          </a:p>
        </p:txBody>
      </p:sp>
      <p:sp>
        <p:nvSpPr>
          <p:cNvPr id="21" name="Rounded Rectangle 20"/>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171687"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TVETMARA MASJID TANAH</a:t>
            </a:r>
          </a:p>
        </p:txBody>
      </p:sp>
      <p:sp>
        <p:nvSpPr>
          <p:cNvPr id="23" name="TextBox 22"/>
          <p:cNvSpPr txBox="1"/>
          <p:nvPr/>
        </p:nvSpPr>
        <p:spPr>
          <a:xfrm>
            <a:off x="8171687" y="2240280"/>
            <a:ext cx="3249168" cy="474878"/>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Komposit, polimer dan bahan</a:t>
            </a:r>
          </a:p>
          <a:p>
            <a:pPr>
              <a:spcAft>
                <a:spcPts val="0"/>
              </a:spcAft>
              <a:defRPr sz="1200" b="0">
                <a:solidFill>
                  <a:srgbClr val="08235B"/>
                </a:solidFill>
                <a:latin typeface="Aptos"/>
              </a:defRPr>
            </a:pPr>
            <a:r>
              <a:t>Pembuatan termaju dan pemeriksaan.</a:t>
            </a:r>
          </a:p>
        </p:txBody>
      </p:sp>
      <p:sp>
        <p:nvSpPr>
          <p:cNvPr id="24" name="TextBox 23"/>
          <p:cNvSpPr txBox="1"/>
          <p:nvPr/>
        </p:nvSpPr>
        <p:spPr>
          <a:xfrm>
            <a:off x="8171687" y="2797454"/>
            <a:ext cx="3249168" cy="363931"/>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KOLEJ PROFESIONAL MARA</a:t>
            </a:r>
          </a:p>
          <a:p>
            <a:pPr>
              <a:spcAft>
                <a:spcPts val="0"/>
              </a:spcAft>
              <a:defRPr sz="1200" b="0">
                <a:solidFill>
                  <a:srgbClr val="08235B"/>
                </a:solidFill>
                <a:latin typeface="Aptos"/>
              </a:defRPr>
            </a:pPr>
            <a:r>
              <a:t>BANDAR MELAKA</a:t>
            </a:r>
          </a:p>
        </p:txBody>
      </p:sp>
      <p:sp>
        <p:nvSpPr>
          <p:cNvPr id="25" name="TextBox 24"/>
          <p:cNvSpPr txBox="1"/>
          <p:nvPr/>
        </p:nvSpPr>
        <p:spPr>
          <a:xfrm>
            <a:off x="8171687" y="3243681"/>
            <a:ext cx="3249168" cy="483412"/>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Industri Halal / Kewangan Islam</a:t>
            </a:r>
          </a:p>
          <a:p>
            <a:pPr>
              <a:spcAft>
                <a:spcPts val="0"/>
              </a:spcAft>
              <a:defRPr sz="1200" b="0">
                <a:solidFill>
                  <a:srgbClr val="08235B"/>
                </a:solidFill>
                <a:latin typeface="Aptos"/>
              </a:defRPr>
            </a:pPr>
            <a:r>
              <a:t>Pematuhan dan perniagaan vendor.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GIATMARA: kursus baharu dan wajaran (1/2)</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Kota Melaka, Jasin dan Alor Gajah</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14</a:t>
            </a:r>
          </a:p>
        </p:txBody>
      </p:sp>
      <p:sp>
        <p:nvSpPr>
          <p:cNvPr id="10" name="Rounded Rectangle 9"/>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KOTA MELAKA</a:t>
            </a:r>
          </a:p>
        </p:txBody>
      </p:sp>
      <p:sp>
        <p:nvSpPr>
          <p:cNvPr id="12" name="TextBox 11"/>
          <p:cNvSpPr txBox="1"/>
          <p:nvPr/>
        </p:nvSpPr>
        <p:spPr>
          <a:xfrm>
            <a:off x="758952" y="2240280"/>
            <a:ext cx="3249168" cy="705307"/>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Sokongan IT dan keselamatan siber asas PKS</a:t>
            </a:r>
          </a:p>
          <a:p>
            <a:pPr>
              <a:spcAft>
                <a:spcPts val="500"/>
              </a:spcAft>
              <a:defRPr sz="1200" b="0">
                <a:solidFill>
                  <a:srgbClr val="08235B"/>
                </a:solidFill>
                <a:latin typeface="Aptos"/>
              </a:defRPr>
            </a:pPr>
            <a:r>
              <a:t>Rangkaian, POS dan inventori digital</a:t>
            </a:r>
          </a:p>
          <a:p>
            <a:pPr>
              <a:spcAft>
                <a:spcPts val="0"/>
              </a:spcAft>
              <a:defRPr sz="1200" b="0">
                <a:solidFill>
                  <a:srgbClr val="08235B"/>
                </a:solidFill>
                <a:latin typeface="Aptos"/>
              </a:defRPr>
            </a:pPr>
            <a:r>
              <a:t>Pola digital dan pengeluaran uniform</a:t>
            </a:r>
          </a:p>
        </p:txBody>
      </p:sp>
      <p:sp>
        <p:nvSpPr>
          <p:cNvPr id="13" name="TextBox 12"/>
          <p:cNvSpPr txBox="1"/>
          <p:nvPr/>
        </p:nvSpPr>
        <p:spPr>
          <a:xfrm>
            <a:off x="758952" y="3027883"/>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52.4%</a:t>
            </a:r>
          </a:p>
        </p:txBody>
      </p:sp>
      <p:sp>
        <p:nvSpPr>
          <p:cNvPr id="14" name="TextBox 13"/>
          <p:cNvSpPr txBox="1"/>
          <p:nvPr/>
        </p:nvSpPr>
        <p:spPr>
          <a:xfrm>
            <a:off x="758952" y="3439363"/>
            <a:ext cx="3249168" cy="372465"/>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Bahagian perkhidmatan dalam KDNK 2025.</a:t>
            </a:r>
          </a:p>
        </p:txBody>
      </p:sp>
      <p:sp>
        <p:nvSpPr>
          <p:cNvPr id="15" name="TextBox 14"/>
          <p:cNvSpPr txBox="1"/>
          <p:nvPr/>
        </p:nvSpPr>
        <p:spPr>
          <a:xfrm>
            <a:off x="758952" y="3894124"/>
            <a:ext cx="3249168" cy="760780"/>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komputer / fesyen sesuai untuk pendigitalan PKS dan bekalan uniform industri. Modul aplikasi mengkhususkan kursus sedia ada.</a:t>
            </a:r>
          </a:p>
        </p:txBody>
      </p:sp>
      <p:sp>
        <p:nvSpPr>
          <p:cNvPr id="16" name="Rounded Rectangle 15"/>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65320"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JASIN</a:t>
            </a:r>
          </a:p>
        </p:txBody>
      </p:sp>
      <p:sp>
        <p:nvSpPr>
          <p:cNvPr id="18" name="TextBox 17"/>
          <p:cNvSpPr txBox="1"/>
          <p:nvPr/>
        </p:nvSpPr>
        <p:spPr>
          <a:xfrm>
            <a:off x="4465320" y="2240280"/>
            <a:ext cx="3249168" cy="594360"/>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Diagnostik automotif dan asas EV</a:t>
            </a:r>
          </a:p>
          <a:p>
            <a:pPr>
              <a:spcAft>
                <a:spcPts val="500"/>
              </a:spcAft>
              <a:defRPr sz="1200" b="0">
                <a:solidFill>
                  <a:srgbClr val="08235B"/>
                </a:solidFill>
                <a:latin typeface="Aptos"/>
              </a:defRPr>
            </a:pPr>
            <a:r>
              <a:t>Kawalan mutu badan / cat</a:t>
            </a:r>
          </a:p>
          <a:p>
            <a:pPr>
              <a:spcAft>
                <a:spcPts val="0"/>
              </a:spcAft>
              <a:defRPr sz="1200" b="0">
                <a:solidFill>
                  <a:srgbClr val="08235B"/>
                </a:solidFill>
                <a:latin typeface="Aptos"/>
              </a:defRPr>
            </a:pPr>
            <a:r>
              <a:t>Pemeriksaan kimpalan asas vendor</a:t>
            </a:r>
          </a:p>
        </p:txBody>
      </p:sp>
      <p:sp>
        <p:nvSpPr>
          <p:cNvPr id="19" name="TextBox 18"/>
          <p:cNvSpPr txBox="1"/>
          <p:nvPr/>
        </p:nvSpPr>
        <p:spPr>
          <a:xfrm>
            <a:off x="4465320" y="2916936"/>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10 MAC 2026</a:t>
            </a:r>
          </a:p>
        </p:txBody>
      </p:sp>
      <p:sp>
        <p:nvSpPr>
          <p:cNvPr id="20" name="TextBox 19"/>
          <p:cNvSpPr txBox="1"/>
          <p:nvPr/>
        </p:nvSpPr>
        <p:spPr>
          <a:xfrm>
            <a:off x="4465320" y="3328416"/>
            <a:ext cx="3249168" cy="35539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MG S5 EV mula pemasangan di Pegoh.</a:t>
            </a:r>
          </a:p>
        </p:txBody>
      </p:sp>
      <p:sp>
        <p:nvSpPr>
          <p:cNvPr id="21" name="TextBox 20"/>
          <p:cNvSpPr txBox="1"/>
          <p:nvPr/>
        </p:nvSpPr>
        <p:spPr>
          <a:xfrm>
            <a:off x="4465320" y="3766108"/>
            <a:ext cx="3249168" cy="773582"/>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automotif, cat dan kimpalan menyokong mutu vendor. Pemasangan EV Pegoh mengukuhkan keperluan diagnostik serta keselamatan asas.</a:t>
            </a:r>
          </a:p>
        </p:txBody>
      </p:sp>
      <p:sp>
        <p:nvSpPr>
          <p:cNvPr id="22" name="Rounded Rectangle 21"/>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171687"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ALOR GAJAH</a:t>
            </a:r>
          </a:p>
        </p:txBody>
      </p:sp>
      <p:sp>
        <p:nvSpPr>
          <p:cNvPr id="24" name="TextBox 23"/>
          <p:cNvSpPr txBox="1"/>
          <p:nvPr/>
        </p:nvSpPr>
        <p:spPr>
          <a:xfrm>
            <a:off x="8171687" y="2240280"/>
            <a:ext cx="3249168" cy="560222"/>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Fabrikasi jig / fixture</a:t>
            </a:r>
          </a:p>
          <a:p>
            <a:pPr>
              <a:spcAft>
                <a:spcPts val="500"/>
              </a:spcAft>
              <a:defRPr sz="1200" b="0">
                <a:solidFill>
                  <a:srgbClr val="08235B"/>
                </a:solidFill>
                <a:latin typeface="Aptos"/>
              </a:defRPr>
            </a:pPr>
            <a:r>
              <a:t>Kimpalan MIG / TIG industri</a:t>
            </a:r>
          </a:p>
          <a:p>
            <a:pPr>
              <a:spcAft>
                <a:spcPts val="0"/>
              </a:spcAft>
              <a:defRPr sz="1200" b="0">
                <a:solidFill>
                  <a:srgbClr val="08235B"/>
                </a:solidFill>
                <a:latin typeface="Aptos"/>
              </a:defRPr>
            </a:pPr>
            <a:r>
              <a:t>Penyelenggaraan mekanikal asas</a:t>
            </a:r>
          </a:p>
        </p:txBody>
      </p:sp>
      <p:sp>
        <p:nvSpPr>
          <p:cNvPr id="25" name="TextBox 24"/>
          <p:cNvSpPr txBox="1"/>
          <p:nvPr/>
        </p:nvSpPr>
        <p:spPr>
          <a:xfrm>
            <a:off x="8171687" y="2882798"/>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100,000 UNIT / TAHUN</a:t>
            </a:r>
          </a:p>
        </p:txBody>
      </p:sp>
      <p:sp>
        <p:nvSpPr>
          <p:cNvPr id="26" name="TextBox 25"/>
          <p:cNvSpPr txBox="1"/>
          <p:nvPr/>
        </p:nvSpPr>
        <p:spPr>
          <a:xfrm>
            <a:off x="8171687" y="3294278"/>
            <a:ext cx="3249168" cy="5260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Kapasiti Honda Pegoh, semua model. Rekod asas pusat: automotif / kimpalan.</a:t>
            </a:r>
          </a:p>
        </p:txBody>
      </p:sp>
      <p:sp>
        <p:nvSpPr>
          <p:cNvPr id="27" name="TextBox 26"/>
          <p:cNvSpPr txBox="1"/>
          <p:nvPr/>
        </p:nvSpPr>
        <p:spPr>
          <a:xfrm>
            <a:off x="8171687" y="3902659"/>
            <a:ext cx="3249168" cy="726643"/>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automotif / kimpalan sesuai untuk jig dan servis vendor Pegoh. Kursus aktif serta kesiapsiagaan bengkel perlu audit.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GIATMARA: kursus baharu dan wajaran (2/2)</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Tangga Batu, Bukit Katil dan Simpang Ampat</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15</a:t>
            </a:r>
          </a:p>
        </p:txBody>
      </p:sp>
      <p:sp>
        <p:nvSpPr>
          <p:cNvPr id="10" name="Rounded Rectangle 9"/>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TANGGA BATU</a:t>
            </a:r>
          </a:p>
        </p:txBody>
      </p:sp>
      <p:sp>
        <p:nvSpPr>
          <p:cNvPr id="12" name="TextBox 11"/>
          <p:cNvSpPr txBox="1"/>
          <p:nvPr/>
        </p:nvSpPr>
        <p:spPr>
          <a:xfrm>
            <a:off x="758952" y="2240280"/>
            <a:ext cx="3249168" cy="688238"/>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Amalan pengilangan baik (GMP) asas</a:t>
            </a:r>
          </a:p>
          <a:p>
            <a:pPr>
              <a:spcAft>
                <a:spcPts val="500"/>
              </a:spcAft>
              <a:defRPr sz="1200" b="0">
                <a:solidFill>
                  <a:srgbClr val="08235B"/>
                </a:solidFill>
                <a:latin typeface="Aptos"/>
              </a:defRPr>
            </a:pPr>
            <a:r>
              <a:t>Rekod bahan, label dan pembungkusan</a:t>
            </a:r>
          </a:p>
          <a:p>
            <a:pPr>
              <a:spcAft>
                <a:spcPts val="0"/>
              </a:spcAft>
              <a:defRPr sz="1200" b="0">
                <a:solidFill>
                  <a:srgbClr val="08235B"/>
                </a:solidFill>
                <a:latin typeface="Aptos"/>
              </a:defRPr>
            </a:pPr>
            <a:r>
              <a:t>Pengeluaran bakeri untuk bekalan industri</a:t>
            </a:r>
          </a:p>
        </p:txBody>
      </p:sp>
      <p:sp>
        <p:nvSpPr>
          <p:cNvPr id="13" name="TextBox 12"/>
          <p:cNvSpPr txBox="1"/>
          <p:nvPr/>
        </p:nvSpPr>
        <p:spPr>
          <a:xfrm>
            <a:off x="758952" y="3010814"/>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&gt;100 FIRMA</a:t>
            </a:r>
          </a:p>
        </p:txBody>
      </p:sp>
      <p:sp>
        <p:nvSpPr>
          <p:cNvPr id="14" name="TextBox 13"/>
          <p:cNvSpPr txBox="1"/>
          <p:nvPr/>
        </p:nvSpPr>
        <p:spPr>
          <a:xfrm>
            <a:off x="758952" y="3422294"/>
            <a:ext cx="3249168" cy="43220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Firma halal dalam hub negeri, menurut Invest Melaka.</a:t>
            </a:r>
          </a:p>
        </p:txBody>
      </p:sp>
      <p:sp>
        <p:nvSpPr>
          <p:cNvPr id="15" name="TextBox 14"/>
          <p:cNvSpPr txBox="1"/>
          <p:nvPr/>
        </p:nvSpPr>
        <p:spPr>
          <a:xfrm>
            <a:off x="758952" y="3936796"/>
            <a:ext cx="3249168" cy="692505"/>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bakeri sesuai untuk pembekal halal. MICET menyokong proses dan KPM Bandar Melaka membimbing rekod pematuhan.</a:t>
            </a:r>
          </a:p>
        </p:txBody>
      </p:sp>
      <p:sp>
        <p:nvSpPr>
          <p:cNvPr id="16" name="Rounded Rectangle 15"/>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65320"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BUKIT KATIL</a:t>
            </a:r>
          </a:p>
        </p:txBody>
      </p:sp>
      <p:sp>
        <p:nvSpPr>
          <p:cNvPr id="18" name="TextBox 17"/>
          <p:cNvSpPr txBox="1"/>
          <p:nvPr/>
        </p:nvSpPr>
        <p:spPr>
          <a:xfrm>
            <a:off x="4465320" y="2240280"/>
            <a:ext cx="3249168" cy="820521"/>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Peralatan semikonduktor dan perlindungan nyahcas elektrostatik (ESD)</a:t>
            </a:r>
          </a:p>
          <a:p>
            <a:pPr>
              <a:spcAft>
                <a:spcPts val="500"/>
              </a:spcAft>
              <a:defRPr sz="1200" b="0">
                <a:solidFill>
                  <a:srgbClr val="08235B"/>
                </a:solidFill>
                <a:latin typeface="Aptos"/>
              </a:defRPr>
            </a:pPr>
            <a:r>
              <a:t>PLC / sensor untuk pemasangan dan ujian</a:t>
            </a:r>
          </a:p>
          <a:p>
            <a:pPr>
              <a:spcAft>
                <a:spcPts val="0"/>
              </a:spcAft>
              <a:defRPr sz="1200" b="0">
                <a:solidFill>
                  <a:srgbClr val="08235B"/>
                </a:solidFill>
                <a:latin typeface="Aptos"/>
              </a:defRPr>
            </a:pPr>
            <a:r>
              <a:t>Elektrik dan penyaman udara kilang</a:t>
            </a:r>
          </a:p>
        </p:txBody>
      </p:sp>
      <p:sp>
        <p:nvSpPr>
          <p:cNvPr id="19" name="TextBox 18"/>
          <p:cNvSpPr txBox="1"/>
          <p:nvPr/>
        </p:nvSpPr>
        <p:spPr>
          <a:xfrm>
            <a:off x="4465320" y="3143097"/>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SEHINGGA 500</a:t>
            </a:r>
          </a:p>
        </p:txBody>
      </p:sp>
      <p:sp>
        <p:nvSpPr>
          <p:cNvPr id="20" name="TextBox 19"/>
          <p:cNvSpPr txBox="1"/>
          <p:nvPr/>
        </p:nvSpPr>
        <p:spPr>
          <a:xfrm>
            <a:off x="4465320" y="3554577"/>
            <a:ext cx="3249168" cy="372465"/>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Pekerjaan TIEM2 apabila operasi penuh.</a:t>
            </a:r>
          </a:p>
        </p:txBody>
      </p:sp>
      <p:sp>
        <p:nvSpPr>
          <p:cNvPr id="21" name="TextBox 20"/>
          <p:cNvSpPr txBox="1"/>
          <p:nvPr/>
        </p:nvSpPr>
        <p:spPr>
          <a:xfrm>
            <a:off x="4465320" y="4009339"/>
            <a:ext cx="3249168" cy="71810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elektronik / automasi sesuai dengan operasi TI. Latihan peralatan dan utiliti mengukuhkan laluan teknisyen kilang.</a:t>
            </a:r>
          </a:p>
        </p:txBody>
      </p:sp>
      <p:sp>
        <p:nvSpPr>
          <p:cNvPr id="22" name="Rounded Rectangle 21"/>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171687"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GIATMARA SIMPANG AMPAT</a:t>
            </a:r>
          </a:p>
        </p:txBody>
      </p:sp>
      <p:sp>
        <p:nvSpPr>
          <p:cNvPr id="24" name="TextBox 23"/>
          <p:cNvSpPr txBox="1"/>
          <p:nvPr/>
        </p:nvSpPr>
        <p:spPr>
          <a:xfrm>
            <a:off x="8171687" y="2240280"/>
            <a:ext cx="3249168" cy="658368"/>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Lay-up komposit dan vacuum bagging</a:t>
            </a:r>
          </a:p>
          <a:p>
            <a:pPr>
              <a:spcAft>
                <a:spcPts val="500"/>
              </a:spcAft>
              <a:defRPr sz="1200" b="0">
                <a:solidFill>
                  <a:srgbClr val="08235B"/>
                </a:solidFill>
                <a:latin typeface="Aptos"/>
              </a:defRPr>
            </a:pPr>
            <a:r>
              <a:t>Pemeriksaan visual dan rekod mutu</a:t>
            </a:r>
          </a:p>
          <a:p>
            <a:pPr>
              <a:spcAft>
                <a:spcPts val="0"/>
              </a:spcAft>
              <a:defRPr sz="1200" b="0">
                <a:solidFill>
                  <a:srgbClr val="08235B"/>
                </a:solidFill>
                <a:latin typeface="Aptos"/>
              </a:defRPr>
            </a:pPr>
            <a:r>
              <a:t>Diagnostik serta keselamatan asas EV</a:t>
            </a:r>
          </a:p>
        </p:txBody>
      </p:sp>
      <p:sp>
        <p:nvSpPr>
          <p:cNvPr id="25" name="TextBox 24"/>
          <p:cNvSpPr txBox="1"/>
          <p:nvPr/>
        </p:nvSpPr>
        <p:spPr>
          <a:xfrm>
            <a:off x="8171687" y="2980944"/>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RM159 JUTA</a:t>
            </a:r>
          </a:p>
        </p:txBody>
      </p:sp>
      <p:sp>
        <p:nvSpPr>
          <p:cNvPr id="26" name="TextBox 25"/>
          <p:cNvSpPr txBox="1"/>
          <p:nvPr/>
        </p:nvSpPr>
        <p:spPr>
          <a:xfrm>
            <a:off x="8171687" y="3392424"/>
            <a:ext cx="3249168" cy="5260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Pelaburan fasiliti CTRM B6, 2023. Asas pusat: kursus komposit aeroangkasa.</a:t>
            </a:r>
          </a:p>
        </p:txBody>
      </p:sp>
      <p:sp>
        <p:nvSpPr>
          <p:cNvPr id="27" name="TextBox 26"/>
          <p:cNvSpPr txBox="1"/>
          <p:nvPr/>
        </p:nvSpPr>
        <p:spPr>
          <a:xfrm>
            <a:off x="8171687" y="4000804"/>
            <a:ext cx="3249168" cy="760780"/>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Kursus komposit sedia ada sepadan dengan CTRM. GIATMARA membina operasi asas, TVETMARA Masjid Tanah mengendalikan tahap lanjutan.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TVETMARA: pengkhususan teknikal yang diperlukan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Padanan kepada EV di Pegoh dan komposit aeroangkasa di Batu Berendam</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16</a:t>
            </a:r>
          </a:p>
        </p:txBody>
      </p:sp>
      <p:pic>
        <p:nvPicPr>
          <p:cNvPr id="10" name="Picture 9" descr="melaka_auto.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5413248"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5102352"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TVETMARA JASIN</a:t>
            </a:r>
          </a:p>
        </p:txBody>
      </p:sp>
      <p:sp>
        <p:nvSpPr>
          <p:cNvPr id="13" name="TextBox 12"/>
          <p:cNvSpPr txBox="1"/>
          <p:nvPr/>
        </p:nvSpPr>
        <p:spPr>
          <a:xfrm>
            <a:off x="758952" y="2240280"/>
            <a:ext cx="5102352" cy="740996"/>
          </a:xfrm>
          <a:prstGeom prst="rect">
            <a:avLst/>
          </a:prstGeom>
          <a:noFill/>
        </p:spPr>
        <p:txBody>
          <a:bodyPr wrap="square" tIns="36576" bIns="18288" lIns="36576" rIns="36576">
            <a:spAutoFit/>
          </a:bodyPr>
          <a:lstStyle/>
          <a:p>
            <a:pPr>
              <a:spcAft>
                <a:spcPts val="500"/>
              </a:spcAft>
              <a:defRPr sz="1000" b="0">
                <a:solidFill>
                  <a:srgbClr val="08235B"/>
                </a:solidFill>
                <a:latin typeface="Aptos"/>
              </a:defRPr>
            </a:pPr>
            <a:r>
              <a:t>Diagnostik EV / hibrid dan keselamatan voltan tinggi</a:t>
            </a:r>
          </a:p>
          <a:p>
            <a:pPr>
              <a:spcAft>
                <a:spcPts val="500"/>
              </a:spcAft>
              <a:defRPr sz="1000" b="0">
                <a:solidFill>
                  <a:srgbClr val="08235B"/>
                </a:solidFill>
                <a:latin typeface="Aptos"/>
              </a:defRPr>
            </a:pPr>
            <a:r>
              <a:t>Mutu pemasangan serta pemeriksaan akhir kenderaan</a:t>
            </a:r>
          </a:p>
          <a:p>
            <a:pPr>
              <a:spcAft>
                <a:spcPts val="0"/>
              </a:spcAft>
              <a:defRPr sz="1000" b="0">
                <a:solidFill>
                  <a:srgbClr val="08235B"/>
                </a:solidFill>
                <a:latin typeface="Aptos"/>
              </a:defRPr>
            </a:pPr>
            <a:r>
              <a:t>Pengecas EV dan penyelenggaraan elektrik industri</a:t>
            </a:r>
          </a:p>
        </p:txBody>
      </p:sp>
      <p:sp>
        <p:nvSpPr>
          <p:cNvPr id="14" name="TextBox 13"/>
          <p:cNvSpPr txBox="1"/>
          <p:nvPr/>
        </p:nvSpPr>
        <p:spPr>
          <a:xfrm>
            <a:off x="758952" y="3063572"/>
            <a:ext cx="5102352"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1,500–2,000 UNIT</a:t>
            </a:r>
          </a:p>
        </p:txBody>
      </p:sp>
      <p:sp>
        <p:nvSpPr>
          <p:cNvPr id="15" name="TextBox 14"/>
          <p:cNvSpPr txBox="1"/>
          <p:nvPr/>
        </p:nvSpPr>
        <p:spPr>
          <a:xfrm>
            <a:off x="758952" y="3475052"/>
            <a:ext cx="5102352" cy="531515"/>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Jangkaan output MG S5 EV pada 2026. Honda mempunyai kapasiti semua model 100,000 unit/tahun.</a:t>
            </a:r>
          </a:p>
        </p:txBody>
      </p:sp>
      <p:sp>
        <p:nvSpPr>
          <p:cNvPr id="16" name="TextBox 15"/>
          <p:cNvSpPr txBox="1"/>
          <p:nvPr/>
        </p:nvSpPr>
        <p:spPr>
          <a:xfrm>
            <a:off x="758952" y="4088864"/>
            <a:ext cx="5102352" cy="737505"/>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Pemasangan MG S5 EV menyokong diagnostik dan mutu. Asas automotif / elektrik tersedia. Latihan voltan tinggi dan pengecas memerlukan pengajar kompeten.</a:t>
            </a:r>
          </a:p>
        </p:txBody>
      </p:sp>
      <p:sp>
        <p:nvSpPr>
          <p:cNvPr id="17" name="Rounded Rectangle 16"/>
          <p:cNvSpPr/>
          <p:nvPr/>
        </p:nvSpPr>
        <p:spPr>
          <a:xfrm>
            <a:off x="6163056" y="1627632"/>
            <a:ext cx="5413248"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8504" y="1828800"/>
            <a:ext cx="5102352"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TVETMARA MASJID TANAH</a:t>
            </a:r>
          </a:p>
        </p:txBody>
      </p:sp>
      <p:sp>
        <p:nvSpPr>
          <p:cNvPr id="19" name="TextBox 18"/>
          <p:cNvSpPr txBox="1"/>
          <p:nvPr/>
        </p:nvSpPr>
        <p:spPr>
          <a:xfrm>
            <a:off x="6318504" y="2240280"/>
            <a:ext cx="5102352" cy="681643"/>
          </a:xfrm>
          <a:prstGeom prst="rect">
            <a:avLst/>
          </a:prstGeom>
          <a:noFill/>
        </p:spPr>
        <p:txBody>
          <a:bodyPr wrap="square" tIns="36576" bIns="18288" lIns="36576" rIns="36576">
            <a:spAutoFit/>
          </a:bodyPr>
          <a:lstStyle/>
          <a:p>
            <a:pPr>
              <a:spcAft>
                <a:spcPts val="500"/>
              </a:spcAft>
              <a:defRPr sz="1000" b="0">
                <a:solidFill>
                  <a:srgbClr val="08235B"/>
                </a:solidFill>
                <a:latin typeface="Aptos"/>
              </a:defRPr>
            </a:pPr>
            <a:r>
              <a:t>Pembuatan komposit aeroangkasa lanjutan</a:t>
            </a:r>
          </a:p>
          <a:p>
            <a:pPr>
              <a:spcAft>
                <a:spcPts val="500"/>
              </a:spcAft>
              <a:defRPr sz="1000" b="0">
                <a:solidFill>
                  <a:srgbClr val="08235B"/>
                </a:solidFill>
                <a:latin typeface="Aptos"/>
              </a:defRPr>
            </a:pPr>
            <a:r>
              <a:t>Ujian tanpa musnah dan pemeriksaan bahan</a:t>
            </a:r>
          </a:p>
          <a:p>
            <a:pPr>
              <a:spcAft>
                <a:spcPts val="0"/>
              </a:spcAft>
              <a:defRPr sz="1000" b="0">
                <a:solidFill>
                  <a:srgbClr val="08235B"/>
                </a:solidFill>
                <a:latin typeface="Aptos"/>
              </a:defRPr>
            </a:pPr>
            <a:r>
              <a:t>Kawalan proses statistik serta kebolehkesanan komponen</a:t>
            </a:r>
          </a:p>
        </p:txBody>
      </p:sp>
      <p:sp>
        <p:nvSpPr>
          <p:cNvPr id="20" name="TextBox 19"/>
          <p:cNvSpPr txBox="1"/>
          <p:nvPr/>
        </p:nvSpPr>
        <p:spPr>
          <a:xfrm>
            <a:off x="6318504" y="3004219"/>
            <a:ext cx="5102352"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RM159 JUTA</a:t>
            </a:r>
          </a:p>
        </p:txBody>
      </p:sp>
      <p:sp>
        <p:nvSpPr>
          <p:cNvPr id="21" name="TextBox 20"/>
          <p:cNvSpPr txBox="1"/>
          <p:nvPr/>
        </p:nvSpPr>
        <p:spPr>
          <a:xfrm>
            <a:off x="6318504" y="3415699"/>
            <a:ext cx="5102352" cy="454706"/>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Pelaburan fasiliti CTRM Building 6 di Melaka, diumumkan pada Mei 2023.</a:t>
            </a:r>
          </a:p>
        </p:txBody>
      </p:sp>
      <p:sp>
        <p:nvSpPr>
          <p:cNvPr id="22" name="TextBox 21"/>
          <p:cNvSpPr txBox="1"/>
          <p:nvPr/>
        </p:nvSpPr>
        <p:spPr>
          <a:xfrm>
            <a:off x="6318504" y="3952701"/>
            <a:ext cx="5102352" cy="775909"/>
          </a:xfrm>
          <a:prstGeom prst="rect">
            <a:avLst/>
          </a:prstGeom>
          <a:noFill/>
        </p:spPr>
        <p:txBody>
          <a:bodyPr wrap="square" tIns="36576" bIns="18288" lIns="36576" rIns="36576">
            <a:spAutoFit/>
          </a:bodyPr>
          <a:lstStyle/>
          <a:p>
            <a:pPr>
              <a:spcAft>
                <a:spcPts val="0"/>
              </a:spcAft>
              <a:defRPr sz="1000" b="0">
                <a:solidFill>
                  <a:srgbClr val="08235B"/>
                </a:solidFill>
                <a:latin typeface="Aptos"/>
              </a:defRPr>
            </a:pPr>
            <a:r>
              <a:t>Asas komposit / polimer sepadan dengan CTRM. Pemeriksaan dan rekod mutu memenuhi keperluan aerostruktur. Pengkhususan bahan automotif EV perlu pengesahan majikan.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UniKL dan Kolej Profesional MARA: kursus &amp; wajaran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Pengkhususan proses, data kewangan industri dan pematuhan halal</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17</a:t>
            </a:r>
          </a:p>
        </p:txBody>
      </p:sp>
      <p:pic>
        <p:nvPicPr>
          <p:cNvPr id="10" name="Picture 9" descr="melaka_food.png"/>
          <p:cNvPicPr>
            <a:picLocks noChangeAspect="1"/>
          </p:cNvPicPr>
          <p:nvPr/>
        </p:nvPicPr>
        <p:blipFill>
          <a:blip r:embed="rId2"/>
          <a:stretch>
            <a:fillRect/>
          </a:stretch>
        </p:blipFill>
        <p:spPr>
          <a:xfrm>
            <a:off x="9738360" y="1627632"/>
            <a:ext cx="1856231" cy="1124712"/>
          </a:xfrm>
          <a:prstGeom prst="rect">
            <a:avLst/>
          </a:prstGeom>
        </p:spPr>
      </p:pic>
      <p:sp>
        <p:nvSpPr>
          <p:cNvPr id="11" name="Rounded Rectangle 10"/>
          <p:cNvSpPr/>
          <p:nvPr/>
        </p:nvSpPr>
        <p:spPr>
          <a:xfrm>
            <a:off x="603504"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58952" y="1828800"/>
            <a:ext cx="3249168"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UniKL MICET</a:t>
            </a:r>
          </a:p>
        </p:txBody>
      </p:sp>
      <p:sp>
        <p:nvSpPr>
          <p:cNvPr id="13" name="TextBox 12"/>
          <p:cNvSpPr txBox="1"/>
          <p:nvPr/>
        </p:nvSpPr>
        <p:spPr>
          <a:xfrm>
            <a:off x="758952" y="2240280"/>
            <a:ext cx="3249168" cy="645566"/>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Amalan pengilangan baik serta validasi proses</a:t>
            </a:r>
          </a:p>
          <a:p>
            <a:pPr>
              <a:spcAft>
                <a:spcPts val="500"/>
              </a:spcAft>
              <a:defRPr sz="1200" b="0">
                <a:solidFill>
                  <a:srgbClr val="08235B"/>
                </a:solidFill>
                <a:latin typeface="Aptos"/>
              </a:defRPr>
            </a:pPr>
            <a:r>
              <a:t>Kawalan mutu makanan / bioproses</a:t>
            </a:r>
          </a:p>
          <a:p>
            <a:pPr>
              <a:spcAft>
                <a:spcPts val="0"/>
              </a:spcAft>
              <a:defRPr sz="1200" b="0">
                <a:solidFill>
                  <a:srgbClr val="08235B"/>
                </a:solidFill>
                <a:latin typeface="Aptos"/>
              </a:defRPr>
            </a:pPr>
            <a:r>
              <a:t>Rawatan efluen industri</a:t>
            </a:r>
          </a:p>
        </p:txBody>
      </p:sp>
      <p:sp>
        <p:nvSpPr>
          <p:cNvPr id="14" name="TextBox 13"/>
          <p:cNvSpPr txBox="1"/>
          <p:nvPr/>
        </p:nvSpPr>
        <p:spPr>
          <a:xfrm>
            <a:off x="758952" y="2968142"/>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RM17.78 BILION</a:t>
            </a:r>
          </a:p>
        </p:txBody>
      </p:sp>
      <p:sp>
        <p:nvSpPr>
          <p:cNvPr id="15" name="TextBox 14"/>
          <p:cNvSpPr txBox="1"/>
          <p:nvPr/>
        </p:nvSpPr>
        <p:spPr>
          <a:xfrm>
            <a:off x="758952" y="3379622"/>
            <a:ext cx="3249168" cy="36819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KDNK pembuatan 2025, semua subsektor.</a:t>
            </a:r>
          </a:p>
        </p:txBody>
      </p:sp>
      <p:sp>
        <p:nvSpPr>
          <p:cNvPr id="16" name="TextBox 15"/>
          <p:cNvSpPr txBox="1"/>
          <p:nvPr/>
        </p:nvSpPr>
        <p:spPr>
          <a:xfrm>
            <a:off x="758952" y="3830116"/>
            <a:ext cx="3249168" cy="743711"/>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Asas kimia / bioproses sepadan dengan makanan dan farmaseutikal. Latihan aplikasi menambah validasi serta kawalan pencemaran.</a:t>
            </a:r>
          </a:p>
        </p:txBody>
      </p:sp>
      <p:sp>
        <p:nvSpPr>
          <p:cNvPr id="17" name="Rounded Rectangle 16"/>
          <p:cNvSpPr/>
          <p:nvPr/>
        </p:nvSpPr>
        <p:spPr>
          <a:xfrm>
            <a:off x="4309872"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465320" y="1828800"/>
            <a:ext cx="3249168" cy="351129"/>
          </a:xfrm>
          <a:prstGeom prst="rect">
            <a:avLst/>
          </a:prstGeom>
          <a:noFill/>
        </p:spPr>
        <p:txBody>
          <a:bodyPr wrap="square" tIns="36576" bIns="18288" lIns="36576" rIns="36576">
            <a:spAutoFit/>
          </a:bodyPr>
          <a:lstStyle/>
          <a:p>
            <a:pPr>
              <a:spcAft>
                <a:spcPts val="500"/>
              </a:spcAft>
              <a:defRPr sz="1700" b="1">
                <a:solidFill>
                  <a:srgbClr val="08235B"/>
                </a:solidFill>
                <a:latin typeface="Aptos"/>
              </a:defRPr>
            </a:pPr>
            <a:r>
              <a:t>KOLEJ PROFESIONAL MARA</a:t>
            </a:r>
          </a:p>
          <a:p>
            <a:pPr>
              <a:spcAft>
                <a:spcPts val="0"/>
              </a:spcAft>
              <a:defRPr sz="1700" b="1">
                <a:solidFill>
                  <a:srgbClr val="08235B"/>
                </a:solidFill>
                <a:latin typeface="Aptos"/>
              </a:defRPr>
            </a:pPr>
            <a:r>
              <a:t>AYER MOLEK</a:t>
            </a:r>
          </a:p>
        </p:txBody>
      </p:sp>
      <p:sp>
        <p:nvSpPr>
          <p:cNvPr id="19" name="TextBox 18"/>
          <p:cNvSpPr txBox="1"/>
          <p:nvPr/>
        </p:nvSpPr>
        <p:spPr>
          <a:xfrm>
            <a:off x="4465320" y="2262225"/>
            <a:ext cx="3249168" cy="735177"/>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Perancangan sumber perusahaan untuk kewangan kilang</a:t>
            </a:r>
          </a:p>
          <a:p>
            <a:pPr>
              <a:spcAft>
                <a:spcPts val="500"/>
              </a:spcAft>
              <a:defRPr sz="1200" b="0">
                <a:solidFill>
                  <a:srgbClr val="08235B"/>
                </a:solidFill>
                <a:latin typeface="Aptos"/>
              </a:defRPr>
            </a:pPr>
            <a:r>
              <a:t>Kos pembuatan dan analitik inventori</a:t>
            </a:r>
          </a:p>
          <a:p>
            <a:pPr>
              <a:spcAft>
                <a:spcPts val="0"/>
              </a:spcAft>
              <a:defRPr sz="1200" b="0">
                <a:solidFill>
                  <a:srgbClr val="08235B"/>
                </a:solidFill>
                <a:latin typeface="Aptos"/>
              </a:defRPr>
            </a:pPr>
            <a:r>
              <a:t>Automasi pelaporan kewangan vendor</a:t>
            </a:r>
          </a:p>
        </p:txBody>
      </p:sp>
      <p:sp>
        <p:nvSpPr>
          <p:cNvPr id="20" name="TextBox 19"/>
          <p:cNvSpPr txBox="1"/>
          <p:nvPr/>
        </p:nvSpPr>
        <p:spPr>
          <a:xfrm>
            <a:off x="4465320" y="3079699"/>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87.8% KDNK</a:t>
            </a:r>
          </a:p>
        </p:txBody>
      </p:sp>
      <p:sp>
        <p:nvSpPr>
          <p:cNvPr id="21" name="TextBox 20"/>
          <p:cNvSpPr txBox="1"/>
          <p:nvPr/>
        </p:nvSpPr>
        <p:spPr>
          <a:xfrm>
            <a:off x="4465320" y="3491179"/>
            <a:ext cx="3249168" cy="385267"/>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Gabungan perkhidmatan dan pembuatan 2025.</a:t>
            </a:r>
          </a:p>
        </p:txBody>
      </p:sp>
      <p:sp>
        <p:nvSpPr>
          <p:cNvPr id="22" name="TextBox 21"/>
          <p:cNvSpPr txBox="1"/>
          <p:nvPr/>
        </p:nvSpPr>
        <p:spPr>
          <a:xfrm>
            <a:off x="4465320" y="3958742"/>
            <a:ext cx="3249168" cy="76504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DIA + Data Analytics tersedia. Modul kos, stok dan sistem perusahaan mengkhususkan asas tersebut untuk kilang serta vendor Melaka.</a:t>
            </a:r>
          </a:p>
        </p:txBody>
      </p:sp>
      <p:sp>
        <p:nvSpPr>
          <p:cNvPr id="23" name="Rounded Rectangle 22"/>
          <p:cNvSpPr/>
          <p:nvPr/>
        </p:nvSpPr>
        <p:spPr>
          <a:xfrm>
            <a:off x="8016239" y="1627632"/>
            <a:ext cx="3560064"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71687" y="1828800"/>
            <a:ext cx="3249168" cy="363931"/>
          </a:xfrm>
          <a:prstGeom prst="rect">
            <a:avLst/>
          </a:prstGeom>
          <a:noFill/>
        </p:spPr>
        <p:txBody>
          <a:bodyPr wrap="square" tIns="36576" bIns="18288" lIns="36576" rIns="36576">
            <a:spAutoFit/>
          </a:bodyPr>
          <a:lstStyle/>
          <a:p>
            <a:pPr>
              <a:spcAft>
                <a:spcPts val="500"/>
              </a:spcAft>
              <a:defRPr sz="1700" b="1">
                <a:solidFill>
                  <a:srgbClr val="08235B"/>
                </a:solidFill>
                <a:latin typeface="Aptos"/>
              </a:defRPr>
            </a:pPr>
            <a:r>
              <a:t>KOLEJ PROFESIONAL MARA</a:t>
            </a:r>
          </a:p>
          <a:p>
            <a:pPr>
              <a:spcAft>
                <a:spcPts val="0"/>
              </a:spcAft>
              <a:defRPr sz="1700" b="1">
                <a:solidFill>
                  <a:srgbClr val="08235B"/>
                </a:solidFill>
                <a:latin typeface="Aptos"/>
              </a:defRPr>
            </a:pPr>
            <a:r>
              <a:t>BANDAR MELAKA</a:t>
            </a:r>
          </a:p>
        </p:txBody>
      </p:sp>
      <p:sp>
        <p:nvSpPr>
          <p:cNvPr id="25" name="TextBox 24"/>
          <p:cNvSpPr txBox="1"/>
          <p:nvPr/>
        </p:nvSpPr>
        <p:spPr>
          <a:xfrm>
            <a:off x="8171687" y="2275027"/>
            <a:ext cx="3249168" cy="722375"/>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Kebolehkesanan digital dan audit dalaman halal</a:t>
            </a:r>
          </a:p>
          <a:p>
            <a:pPr>
              <a:spcAft>
                <a:spcPts val="500"/>
              </a:spcAft>
              <a:defRPr sz="1200" b="0">
                <a:solidFill>
                  <a:srgbClr val="08235B"/>
                </a:solidFill>
                <a:latin typeface="Aptos"/>
              </a:defRPr>
            </a:pPr>
            <a:r>
              <a:t>Dokumentasi eksport produk halal</a:t>
            </a:r>
          </a:p>
          <a:p>
            <a:pPr>
              <a:spcAft>
                <a:spcPts val="0"/>
              </a:spcAft>
              <a:defRPr sz="1200" b="0">
                <a:solidFill>
                  <a:srgbClr val="08235B"/>
                </a:solidFill>
                <a:latin typeface="Aptos"/>
              </a:defRPr>
            </a:pPr>
            <a:r>
              <a:t>Pembiayaan Islam dan aliran tunai vendor</a:t>
            </a:r>
          </a:p>
        </p:txBody>
      </p:sp>
      <p:sp>
        <p:nvSpPr>
          <p:cNvPr id="26" name="TextBox 25"/>
          <p:cNvSpPr txBox="1"/>
          <p:nvPr/>
        </p:nvSpPr>
        <p:spPr>
          <a:xfrm>
            <a:off x="8171687" y="3079699"/>
            <a:ext cx="3249168"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&gt;100 FIRMA HALAL</a:t>
            </a:r>
          </a:p>
        </p:txBody>
      </p:sp>
      <p:sp>
        <p:nvSpPr>
          <p:cNvPr id="27" name="TextBox 26"/>
          <p:cNvSpPr txBox="1"/>
          <p:nvPr/>
        </p:nvSpPr>
        <p:spPr>
          <a:xfrm>
            <a:off x="8171687" y="3491179"/>
            <a:ext cx="3249168" cy="38953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Halal Hub negeri, Invest Melaka, Feb 2026.</a:t>
            </a:r>
          </a:p>
        </p:txBody>
      </p:sp>
      <p:sp>
        <p:nvSpPr>
          <p:cNvPr id="28" name="TextBox 27"/>
          <p:cNvSpPr txBox="1"/>
          <p:nvPr/>
        </p:nvSpPr>
        <p:spPr>
          <a:xfrm>
            <a:off x="8171687" y="3963009"/>
            <a:ext cx="3249168" cy="735177"/>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Diploma halal / kewangan Islam serta peranan PHIK menyokong modul. Kluster Serkam memerlukan rekod bahan dan akses pasaran.</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Rasionalisasi mengikut bukti program dan permintaan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Lima keputusan audit sebelum MARA membuka atau mengembangkan pengambilan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18</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KEKALKAN</a:t>
            </a:r>
          </a:p>
        </p:txBody>
      </p:sp>
      <p:sp>
        <p:nvSpPr>
          <p:cNvPr id="12" name="TextBox 11"/>
          <p:cNvSpPr txBox="1"/>
          <p:nvPr/>
        </p:nvSpPr>
        <p:spPr>
          <a:xfrm>
            <a:off x="758952" y="2240280"/>
            <a:ext cx="2322576" cy="568756"/>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Permintaan dan hasil graduan terbukti.</a:t>
            </a:r>
          </a:p>
          <a:p>
            <a:pPr>
              <a:spcAft>
                <a:spcPts val="500"/>
              </a:spcAft>
              <a:defRPr sz="1200" b="0">
                <a:solidFill>
                  <a:srgbClr val="08235B"/>
                </a:solidFill>
                <a:latin typeface="Aptos"/>
              </a:defRPr>
            </a:pPr>
          </a:p>
          <a:p>
            <a:pPr>
              <a:spcAft>
                <a:spcPts val="0"/>
              </a:spcAft>
              <a:defRPr sz="1200" b="0">
                <a:solidFill>
                  <a:srgbClr val="08235B"/>
                </a:solidFill>
                <a:latin typeface="Aptos"/>
              </a:defRPr>
            </a:pPr>
            <a:r>
              <a:t>Bukti: intake, tamat dan penempatan 3 tahun.</a:t>
            </a:r>
          </a:p>
        </p:txBody>
      </p:sp>
      <p:sp>
        <p:nvSpPr>
          <p:cNvPr id="13" name="TextBox 12"/>
          <p:cNvSpPr txBox="1"/>
          <p:nvPr/>
        </p:nvSpPr>
        <p:spPr>
          <a:xfrm>
            <a:off x="758952" y="2891332"/>
            <a:ext cx="2322576" cy="713841"/>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Jurang audit: nyahcas elektrostatik (ESD), kawalan proses statistik (SPC), keselamatan voltan tinggi dan rekod proses.</a:t>
            </a:r>
          </a:p>
        </p:txBody>
      </p:sp>
      <p:sp>
        <p:nvSpPr>
          <p:cNvPr id="14" name="Rounded Rectangle 13"/>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PERKUKUH</a:t>
            </a:r>
          </a:p>
        </p:txBody>
      </p:sp>
      <p:sp>
        <p:nvSpPr>
          <p:cNvPr id="16" name="TextBox 15"/>
          <p:cNvSpPr txBox="1"/>
          <p:nvPr/>
        </p:nvSpPr>
        <p:spPr>
          <a:xfrm>
            <a:off x="3538728" y="2240280"/>
            <a:ext cx="2322576" cy="602894"/>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Asas program sesuai, pengkhususan majikan perlu ditambah.</a:t>
            </a:r>
          </a:p>
          <a:p>
            <a:pPr>
              <a:spcAft>
                <a:spcPts val="500"/>
              </a:spcAft>
              <a:defRPr sz="1200" b="0">
                <a:solidFill>
                  <a:srgbClr val="08235B"/>
                </a:solidFill>
                <a:latin typeface="Aptos"/>
              </a:defRPr>
            </a:pPr>
          </a:p>
          <a:p>
            <a:pPr>
              <a:spcAft>
                <a:spcPts val="0"/>
              </a:spcAft>
              <a:defRPr sz="1200" b="0">
                <a:solidFill>
                  <a:srgbClr val="08235B"/>
                </a:solidFill>
                <a:latin typeface="Aptos"/>
              </a:defRPr>
            </a:pPr>
            <a:r>
              <a:t>Bukti: tugas sebenar dan silibus.</a:t>
            </a:r>
          </a:p>
        </p:txBody>
      </p:sp>
      <p:sp>
        <p:nvSpPr>
          <p:cNvPr id="17" name="Rounded Rectangle 16"/>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KONGSI SUMBER</a:t>
            </a:r>
          </a:p>
        </p:txBody>
      </p:sp>
      <p:sp>
        <p:nvSpPr>
          <p:cNvPr id="19" name="TextBox 18"/>
          <p:cNvSpPr txBox="1"/>
          <p:nvPr/>
        </p:nvSpPr>
        <p:spPr>
          <a:xfrm>
            <a:off x="6318504" y="2240280"/>
            <a:ext cx="2322576" cy="564489"/>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Peralatan atau pengajar khusus belum lengkap.</a:t>
            </a:r>
          </a:p>
          <a:p>
            <a:pPr>
              <a:spcAft>
                <a:spcPts val="500"/>
              </a:spcAft>
              <a:defRPr sz="1200" b="0">
                <a:solidFill>
                  <a:srgbClr val="08235B"/>
                </a:solidFill>
                <a:latin typeface="Aptos"/>
              </a:defRPr>
            </a:pPr>
          </a:p>
          <a:p>
            <a:pPr>
              <a:spcAft>
                <a:spcPts val="0"/>
              </a:spcAft>
              <a:defRPr sz="1200" b="0">
                <a:solidFill>
                  <a:srgbClr val="08235B"/>
                </a:solidFill>
                <a:latin typeface="Aptos"/>
              </a:defRPr>
            </a:pPr>
            <a:r>
              <a:t>Bukti: audit bengkel dan kompetensi.</a:t>
            </a:r>
          </a:p>
        </p:txBody>
      </p:sp>
      <p:sp>
        <p:nvSpPr>
          <p:cNvPr id="20" name="Rounded Rectangle 19"/>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GABUNG / BEKU</a:t>
            </a:r>
          </a:p>
        </p:txBody>
      </p:sp>
      <p:sp>
        <p:nvSpPr>
          <p:cNvPr id="22" name="TextBox 21"/>
          <p:cNvSpPr txBox="1"/>
          <p:nvPr/>
        </p:nvSpPr>
        <p:spPr>
          <a:xfrm>
            <a:off x="9098280" y="2240280"/>
            <a:ext cx="2322576" cy="598627"/>
          </a:xfrm>
          <a:prstGeom prst="rect">
            <a:avLst/>
          </a:prstGeom>
          <a:noFill/>
        </p:spPr>
        <p:txBody>
          <a:bodyPr wrap="square" tIns="36576" bIns="18288" lIns="36576" rIns="36576">
            <a:spAutoFit/>
          </a:bodyPr>
          <a:lstStyle/>
          <a:p>
            <a:pPr>
              <a:spcAft>
                <a:spcPts val="500"/>
              </a:spcAft>
              <a:defRPr sz="1200" b="0">
                <a:solidFill>
                  <a:srgbClr val="08235B"/>
                </a:solidFill>
                <a:latin typeface="Aptos"/>
              </a:defRPr>
            </a:pPr>
            <a:r>
              <a:t>Pertindihan atau permintaan lemah selepas semakan.</a:t>
            </a:r>
          </a:p>
          <a:p>
            <a:pPr>
              <a:spcAft>
                <a:spcPts val="500"/>
              </a:spcAft>
              <a:defRPr sz="1200" b="0">
                <a:solidFill>
                  <a:srgbClr val="08235B"/>
                </a:solidFill>
                <a:latin typeface="Aptos"/>
              </a:defRPr>
            </a:pPr>
          </a:p>
          <a:p>
            <a:pPr>
              <a:spcAft>
                <a:spcPts val="0"/>
              </a:spcAft>
              <a:defRPr sz="1200" b="0">
                <a:solidFill>
                  <a:srgbClr val="08235B"/>
                </a:solidFill>
                <a:latin typeface="Aptos"/>
              </a:defRPr>
            </a:pPr>
            <a:r>
              <a:t>Bukti: kos peserta dan hasil pekerjaan.</a:t>
            </a:r>
          </a:p>
        </p:txBody>
      </p:sp>
      <p:sp>
        <p:nvSpPr>
          <p:cNvPr id="23" name="Rounded Rectangle 22"/>
          <p:cNvSpPr/>
          <p:nvPr/>
        </p:nvSpPr>
        <p:spPr>
          <a:xfrm>
            <a:off x="612648" y="5843016"/>
            <a:ext cx="10954512" cy="356616"/>
          </a:xfrm>
          <a:prstGeom prst="round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60" y="5897880"/>
            <a:ext cx="10515600" cy="246888"/>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Keputusan tertakluk audit kapasiti, pengesahan majikan dan kelulusan MARA.</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Rintis 2027 dan pengembangan hingga 2030</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Model latihan program pendek, tertakluk hasil kohort dan kapasiti institusi</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19</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2027</a:t>
            </a:r>
          </a:p>
        </p:txBody>
      </p:sp>
      <p:sp>
        <p:nvSpPr>
          <p:cNvPr id="12" name="TextBox 11"/>
          <p:cNvSpPr txBox="1"/>
          <p:nvPr/>
        </p:nvSpPr>
        <p:spPr>
          <a:xfrm>
            <a:off x="758952" y="2240280"/>
            <a:ext cx="2322576"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200</a:t>
            </a:r>
          </a:p>
        </p:txBody>
      </p:sp>
      <p:sp>
        <p:nvSpPr>
          <p:cNvPr id="13" name="TextBox 12"/>
          <p:cNvSpPr txBox="1"/>
          <p:nvPr/>
        </p:nvSpPr>
        <p:spPr>
          <a:xfrm>
            <a:off x="758952"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peserta cadangan</a:t>
            </a:r>
          </a:p>
        </p:txBody>
      </p:sp>
      <p:sp>
        <p:nvSpPr>
          <p:cNvPr id="14" name="TextBox 13"/>
          <p:cNvSpPr txBox="1"/>
          <p:nvPr/>
        </p:nvSpPr>
        <p:spPr>
          <a:xfrm>
            <a:off x="758952" y="3063240"/>
            <a:ext cx="2322576" cy="329184"/>
          </a:xfrm>
          <a:prstGeom prst="rect">
            <a:avLst/>
          </a:prstGeom>
          <a:noFill/>
        </p:spPr>
        <p:txBody>
          <a:bodyPr wrap="square" tIns="36576" bIns="18288" lIns="36576" rIns="36576">
            <a:spAutoFit/>
          </a:bodyPr>
          <a:lstStyle/>
          <a:p>
            <a:pPr>
              <a:spcAft>
                <a:spcPts val="500"/>
              </a:spcAft>
              <a:defRPr sz="1700" b="1">
                <a:solidFill>
                  <a:srgbClr val="CB1426"/>
                </a:solidFill>
                <a:latin typeface="Aptos"/>
              </a:defRPr>
            </a:pPr>
            <a:r>
              <a:t>180 tamat</a:t>
            </a:r>
          </a:p>
          <a:p>
            <a:pPr>
              <a:spcAft>
                <a:spcPts val="0"/>
              </a:spcAft>
              <a:defRPr sz="1700" b="1">
                <a:solidFill>
                  <a:srgbClr val="CB1426"/>
                </a:solidFill>
                <a:latin typeface="Aptos"/>
              </a:defRPr>
            </a:pPr>
            <a:r>
              <a:t>144 penempatan</a:t>
            </a:r>
          </a:p>
        </p:txBody>
      </p:sp>
      <p:sp>
        <p:nvSpPr>
          <p:cNvPr id="15" name="TextBox 14"/>
          <p:cNvSpPr txBox="1"/>
          <p:nvPr/>
        </p:nvSpPr>
        <p:spPr>
          <a:xfrm>
            <a:off x="758952" y="3474720"/>
            <a:ext cx="2322576" cy="63276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90% kadar tamat dan 80% penempatan daripada yang tamat. Pengembangan selepas hasil kohort disahkan.</a:t>
            </a:r>
          </a:p>
        </p:txBody>
      </p:sp>
      <p:sp>
        <p:nvSpPr>
          <p:cNvPr id="16" name="Rounded Rectangle 15"/>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38728"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2028</a:t>
            </a:r>
          </a:p>
        </p:txBody>
      </p:sp>
      <p:sp>
        <p:nvSpPr>
          <p:cNvPr id="18" name="TextBox 17"/>
          <p:cNvSpPr txBox="1"/>
          <p:nvPr/>
        </p:nvSpPr>
        <p:spPr>
          <a:xfrm>
            <a:off x="3538728" y="2240280"/>
            <a:ext cx="2322576"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300</a:t>
            </a:r>
          </a:p>
        </p:txBody>
      </p:sp>
      <p:sp>
        <p:nvSpPr>
          <p:cNvPr id="19" name="TextBox 18"/>
          <p:cNvSpPr txBox="1"/>
          <p:nvPr/>
        </p:nvSpPr>
        <p:spPr>
          <a:xfrm>
            <a:off x="3538728"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peserta cadangan</a:t>
            </a:r>
          </a:p>
        </p:txBody>
      </p:sp>
      <p:sp>
        <p:nvSpPr>
          <p:cNvPr id="20" name="TextBox 19"/>
          <p:cNvSpPr txBox="1"/>
          <p:nvPr/>
        </p:nvSpPr>
        <p:spPr>
          <a:xfrm>
            <a:off x="3538728" y="3063240"/>
            <a:ext cx="2322576" cy="329184"/>
          </a:xfrm>
          <a:prstGeom prst="rect">
            <a:avLst/>
          </a:prstGeom>
          <a:noFill/>
        </p:spPr>
        <p:txBody>
          <a:bodyPr wrap="square" tIns="36576" bIns="18288" lIns="36576" rIns="36576">
            <a:spAutoFit/>
          </a:bodyPr>
          <a:lstStyle/>
          <a:p>
            <a:pPr>
              <a:spcAft>
                <a:spcPts val="500"/>
              </a:spcAft>
              <a:defRPr sz="1700" b="1">
                <a:solidFill>
                  <a:srgbClr val="CB1426"/>
                </a:solidFill>
                <a:latin typeface="Aptos"/>
              </a:defRPr>
            </a:pPr>
            <a:r>
              <a:t>270 tamat</a:t>
            </a:r>
          </a:p>
          <a:p>
            <a:pPr>
              <a:spcAft>
                <a:spcPts val="0"/>
              </a:spcAft>
              <a:defRPr sz="1700" b="1">
                <a:solidFill>
                  <a:srgbClr val="CB1426"/>
                </a:solidFill>
                <a:latin typeface="Aptos"/>
              </a:defRPr>
            </a:pPr>
            <a:r>
              <a:t>216 penempatan</a:t>
            </a:r>
          </a:p>
        </p:txBody>
      </p:sp>
      <p:sp>
        <p:nvSpPr>
          <p:cNvPr id="21" name="Rounded Rectangle 20"/>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2029</a:t>
            </a:r>
          </a:p>
        </p:txBody>
      </p:sp>
      <p:sp>
        <p:nvSpPr>
          <p:cNvPr id="23" name="TextBox 22"/>
          <p:cNvSpPr txBox="1"/>
          <p:nvPr/>
        </p:nvSpPr>
        <p:spPr>
          <a:xfrm>
            <a:off x="6318504" y="2240280"/>
            <a:ext cx="2322576"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400</a:t>
            </a:r>
          </a:p>
        </p:txBody>
      </p:sp>
      <p:sp>
        <p:nvSpPr>
          <p:cNvPr id="24" name="TextBox 23"/>
          <p:cNvSpPr txBox="1"/>
          <p:nvPr/>
        </p:nvSpPr>
        <p:spPr>
          <a:xfrm>
            <a:off x="6318504"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peserta cadangan</a:t>
            </a:r>
          </a:p>
        </p:txBody>
      </p:sp>
      <p:sp>
        <p:nvSpPr>
          <p:cNvPr id="25" name="TextBox 24"/>
          <p:cNvSpPr txBox="1"/>
          <p:nvPr/>
        </p:nvSpPr>
        <p:spPr>
          <a:xfrm>
            <a:off x="6318504" y="3063240"/>
            <a:ext cx="2322576" cy="329184"/>
          </a:xfrm>
          <a:prstGeom prst="rect">
            <a:avLst/>
          </a:prstGeom>
          <a:noFill/>
        </p:spPr>
        <p:txBody>
          <a:bodyPr wrap="square" tIns="36576" bIns="18288" lIns="36576" rIns="36576">
            <a:spAutoFit/>
          </a:bodyPr>
          <a:lstStyle/>
          <a:p>
            <a:pPr>
              <a:spcAft>
                <a:spcPts val="500"/>
              </a:spcAft>
              <a:defRPr sz="1700" b="1">
                <a:solidFill>
                  <a:srgbClr val="CB1426"/>
                </a:solidFill>
                <a:latin typeface="Aptos"/>
              </a:defRPr>
            </a:pPr>
            <a:r>
              <a:t>360 tamat</a:t>
            </a:r>
          </a:p>
          <a:p>
            <a:pPr>
              <a:spcAft>
                <a:spcPts val="0"/>
              </a:spcAft>
              <a:defRPr sz="1700" b="1">
                <a:solidFill>
                  <a:srgbClr val="CB1426"/>
                </a:solidFill>
                <a:latin typeface="Aptos"/>
              </a:defRPr>
            </a:pPr>
            <a:r>
              <a:t>288 penempatan</a:t>
            </a:r>
          </a:p>
        </p:txBody>
      </p:sp>
      <p:sp>
        <p:nvSpPr>
          <p:cNvPr id="26" name="Rounded Rectangle 25"/>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2030</a:t>
            </a:r>
          </a:p>
        </p:txBody>
      </p:sp>
      <p:sp>
        <p:nvSpPr>
          <p:cNvPr id="28" name="TextBox 27"/>
          <p:cNvSpPr txBox="1"/>
          <p:nvPr/>
        </p:nvSpPr>
        <p:spPr>
          <a:xfrm>
            <a:off x="9098280" y="2240280"/>
            <a:ext cx="2322576" cy="329184"/>
          </a:xfrm>
          <a:prstGeom prst="rect">
            <a:avLst/>
          </a:prstGeom>
          <a:noFill/>
        </p:spPr>
        <p:txBody>
          <a:bodyPr wrap="square" tIns="36576" bIns="18288" lIns="36576" rIns="36576">
            <a:spAutoFit/>
          </a:bodyPr>
          <a:lstStyle/>
          <a:p>
            <a:pPr>
              <a:spcAft>
                <a:spcPts val="0"/>
              </a:spcAft>
              <a:defRPr sz="1700" b="1">
                <a:solidFill>
                  <a:srgbClr val="CB1426"/>
                </a:solidFill>
                <a:latin typeface="Aptos"/>
              </a:defRPr>
            </a:pPr>
            <a:r>
              <a:t>500</a:t>
            </a:r>
          </a:p>
        </p:txBody>
      </p:sp>
      <p:sp>
        <p:nvSpPr>
          <p:cNvPr id="29" name="TextBox 28"/>
          <p:cNvSpPr txBox="1"/>
          <p:nvPr/>
        </p:nvSpPr>
        <p:spPr>
          <a:xfrm>
            <a:off x="9098280"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peserta cadangan</a:t>
            </a:r>
          </a:p>
        </p:txBody>
      </p:sp>
      <p:sp>
        <p:nvSpPr>
          <p:cNvPr id="30" name="TextBox 29"/>
          <p:cNvSpPr txBox="1"/>
          <p:nvPr/>
        </p:nvSpPr>
        <p:spPr>
          <a:xfrm>
            <a:off x="9098280" y="3063240"/>
            <a:ext cx="2322576" cy="329184"/>
          </a:xfrm>
          <a:prstGeom prst="rect">
            <a:avLst/>
          </a:prstGeom>
          <a:noFill/>
        </p:spPr>
        <p:txBody>
          <a:bodyPr wrap="square" tIns="36576" bIns="18288" lIns="36576" rIns="36576">
            <a:spAutoFit/>
          </a:bodyPr>
          <a:lstStyle/>
          <a:p>
            <a:pPr>
              <a:spcAft>
                <a:spcPts val="500"/>
              </a:spcAft>
              <a:defRPr sz="1700" b="1">
                <a:solidFill>
                  <a:srgbClr val="CB1426"/>
                </a:solidFill>
                <a:latin typeface="Aptos"/>
              </a:defRPr>
            </a:pPr>
            <a:r>
              <a:t>450 tamat</a:t>
            </a:r>
          </a:p>
          <a:p>
            <a:pPr>
              <a:spcAft>
                <a:spcPts val="0"/>
              </a:spcAft>
              <a:defRPr sz="1700" b="1">
                <a:solidFill>
                  <a:srgbClr val="CB1426"/>
                </a:solidFill>
                <a:latin typeface="Aptos"/>
              </a:defRPr>
            </a:pPr>
            <a:r>
              <a:t>360 penempatan</a:t>
            </a:r>
          </a:p>
        </p:txBody>
      </p:sp>
      <p:sp>
        <p:nvSpPr>
          <p:cNvPr id="31" name="Rounded Rectangle 30"/>
          <p:cNvSpPr/>
          <p:nvPr/>
        </p:nvSpPr>
        <p:spPr>
          <a:xfrm>
            <a:off x="612648" y="5843016"/>
            <a:ext cx="10954512" cy="356616"/>
          </a:xfrm>
          <a:prstGeom prst="round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22960" y="5897880"/>
            <a:ext cx="10515600" cy="246888"/>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Keputusan tertakluk audit kapasiti, pengesahan majikan dan kelulusan MARA.</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Cadangan pelaksanaan dan kawalan hasil</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Pelaksanaan berperingkat dengan semakan prestasi setiap kohort</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20</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PELAKSANAAN BERPERINGKAT</a:t>
            </a:r>
          </a:p>
        </p:txBody>
      </p:sp>
      <p:sp>
        <p:nvSpPr>
          <p:cNvPr id="12" name="Rounded Rectangle 11"/>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38728" y="1828800"/>
            <a:ext cx="2322576" cy="355396"/>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Audit institusi dan kajian majikan</a:t>
            </a:r>
          </a:p>
        </p:txBody>
      </p:sp>
      <p:sp>
        <p:nvSpPr>
          <p:cNvPr id="14" name="TextBox 13"/>
          <p:cNvSpPr txBox="1"/>
          <p:nvPr/>
        </p:nvSpPr>
        <p:spPr>
          <a:xfrm>
            <a:off x="3538728" y="2266492"/>
            <a:ext cx="2322576" cy="423672"/>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Sahkan peralatan, pengajar dan permintaan jawatan.</a:t>
            </a:r>
          </a:p>
        </p:txBody>
      </p:sp>
      <p:sp>
        <p:nvSpPr>
          <p:cNvPr id="15" name="TextBox 14"/>
          <p:cNvSpPr txBox="1"/>
          <p:nvPr/>
        </p:nvSpPr>
        <p:spPr>
          <a:xfrm>
            <a:off x="3538728" y="27724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Modul bersama industri</a:t>
            </a:r>
          </a:p>
        </p:txBody>
      </p:sp>
      <p:sp>
        <p:nvSpPr>
          <p:cNvPr id="16" name="TextBox 15"/>
          <p:cNvSpPr txBox="1"/>
          <p:nvPr/>
        </p:nvSpPr>
        <p:spPr>
          <a:xfrm>
            <a:off x="3538728" y="3183940"/>
            <a:ext cx="2322576" cy="43220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Tetapkan kompetensi, penilaian dan latihan pengajar.</a:t>
            </a:r>
          </a:p>
        </p:txBody>
      </p:sp>
      <p:sp>
        <p:nvSpPr>
          <p:cNvPr id="17" name="TextBox 16"/>
          <p:cNvSpPr txBox="1"/>
          <p:nvPr/>
        </p:nvSpPr>
        <p:spPr>
          <a:xfrm>
            <a:off x="3538728" y="3698443"/>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Rintis 2027: 200 peserta</a:t>
            </a:r>
          </a:p>
        </p:txBody>
      </p:sp>
      <p:sp>
        <p:nvSpPr>
          <p:cNvPr id="18" name="TextBox 17"/>
          <p:cNvSpPr txBox="1"/>
          <p:nvPr/>
        </p:nvSpPr>
        <p:spPr>
          <a:xfrm>
            <a:off x="3538728" y="4109923"/>
            <a:ext cx="2322576" cy="43220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Mulakan lima laluan mengikut kapasiti yang disahkan.</a:t>
            </a:r>
          </a:p>
        </p:txBody>
      </p:sp>
      <p:sp>
        <p:nvSpPr>
          <p:cNvPr id="19" name="TextBox 18"/>
          <p:cNvSpPr txBox="1"/>
          <p:nvPr/>
        </p:nvSpPr>
        <p:spPr>
          <a:xfrm>
            <a:off x="3538728" y="4624425"/>
            <a:ext cx="2322576" cy="33832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Semakan hasil dan pengembangan</a:t>
            </a:r>
          </a:p>
        </p:txBody>
      </p:sp>
      <p:sp>
        <p:nvSpPr>
          <p:cNvPr id="20" name="TextBox 19"/>
          <p:cNvSpPr txBox="1"/>
          <p:nvPr/>
        </p:nvSpPr>
        <p:spPr>
          <a:xfrm>
            <a:off x="3538728" y="5045049"/>
            <a:ext cx="2322576" cy="44500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Tracer graduan pada 6 / 12 bulan; semakan suku tahunan.</a:t>
            </a:r>
          </a:p>
        </p:txBody>
      </p:sp>
      <p:sp>
        <p:nvSpPr>
          <p:cNvPr id="21" name="Rounded Rectangle 20"/>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SASARAN KAWALAN HASIL</a:t>
            </a:r>
          </a:p>
        </p:txBody>
      </p:sp>
      <p:sp>
        <p:nvSpPr>
          <p:cNvPr id="23" name="TextBox 22"/>
          <p:cNvSpPr txBox="1"/>
          <p:nvPr/>
        </p:nvSpPr>
        <p:spPr>
          <a:xfrm>
            <a:off x="6318504" y="224028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≥90%</a:t>
            </a:r>
          </a:p>
        </p:txBody>
      </p:sp>
      <p:sp>
        <p:nvSpPr>
          <p:cNvPr id="24" name="TextBox 23"/>
          <p:cNvSpPr txBox="1"/>
          <p:nvPr/>
        </p:nvSpPr>
        <p:spPr>
          <a:xfrm>
            <a:off x="6318504" y="265176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≥80%</a:t>
            </a:r>
          </a:p>
        </p:txBody>
      </p:sp>
      <p:sp>
        <p:nvSpPr>
          <p:cNvPr id="25" name="TextBox 24"/>
          <p:cNvSpPr txBox="1"/>
          <p:nvPr/>
        </p:nvSpPr>
        <p:spPr>
          <a:xfrm>
            <a:off x="6318504" y="306324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≥85%</a:t>
            </a:r>
          </a:p>
        </p:txBody>
      </p:sp>
      <p:sp>
        <p:nvSpPr>
          <p:cNvPr id="26" name="TextBox 25"/>
          <p:cNvSpPr txBox="1"/>
          <p:nvPr/>
        </p:nvSpPr>
        <p:spPr>
          <a:xfrm>
            <a:off x="6318504" y="3474720"/>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Setiap kohort</a:t>
            </a:r>
          </a:p>
        </p:txBody>
      </p:sp>
      <p:sp>
        <p:nvSpPr>
          <p:cNvPr id="27" name="Rounded Rectangle 26"/>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Kadar tamat latihan</a:t>
            </a:r>
          </a:p>
        </p:txBody>
      </p:sp>
      <p:sp>
        <p:nvSpPr>
          <p:cNvPr id="29" name="TextBox 28"/>
          <p:cNvSpPr txBox="1"/>
          <p:nvPr/>
        </p:nvSpPr>
        <p:spPr>
          <a:xfrm>
            <a:off x="9098280" y="2240280"/>
            <a:ext cx="2322576" cy="346862"/>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Penempatan dalam bidang, 6 bulan</a:t>
            </a:r>
          </a:p>
        </p:txBody>
      </p:sp>
      <p:sp>
        <p:nvSpPr>
          <p:cNvPr id="30" name="TextBox 29"/>
          <p:cNvSpPr txBox="1"/>
          <p:nvPr/>
        </p:nvSpPr>
        <p:spPr>
          <a:xfrm>
            <a:off x="9098280" y="2669438"/>
            <a:ext cx="2322576" cy="32918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Kekal bekerja, 12 bulan</a:t>
            </a:r>
          </a:p>
        </p:txBody>
      </p:sp>
      <p:sp>
        <p:nvSpPr>
          <p:cNvPr id="31" name="TextBox 30"/>
          <p:cNvSpPr txBox="1"/>
          <p:nvPr/>
        </p:nvSpPr>
        <p:spPr>
          <a:xfrm>
            <a:off x="9098280" y="3080918"/>
            <a:ext cx="2322576" cy="363931"/>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Semakan majikan dan prestasi graduan</a:t>
            </a:r>
          </a:p>
        </p:txBody>
      </p:sp>
      <p:sp>
        <p:nvSpPr>
          <p:cNvPr id="32" name="Rounded Rectangle 31"/>
          <p:cNvSpPr/>
          <p:nvPr/>
        </p:nvSpPr>
        <p:spPr>
          <a:xfrm>
            <a:off x="612648" y="5843016"/>
            <a:ext cx="10954512" cy="356616"/>
          </a:xfrm>
          <a:prstGeom prst="round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22960" y="5897880"/>
            <a:ext cx="10515600" cy="246888"/>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Keputusan tertakluk audit kapasiti, pengesahan majikan dan kelulusan MARA.</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Keputusan pengurusan dan pelaksanaan berfasa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Mandat yang dicadangkan untuk menyelaraskan pendidikan MARA Melaka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21</a:t>
            </a:r>
          </a:p>
        </p:txBody>
      </p:sp>
      <p:sp>
        <p:nvSpPr>
          <p:cNvPr id="10" name="Rounded Rectangle 9"/>
          <p:cNvSpPr/>
          <p:nvPr/>
        </p:nvSpPr>
        <p:spPr>
          <a:xfrm>
            <a:off x="603504"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2026–S1 2027</a:t>
            </a:r>
          </a:p>
        </p:txBody>
      </p:sp>
      <p:sp>
        <p:nvSpPr>
          <p:cNvPr id="12" name="TextBox 11"/>
          <p:cNvSpPr txBox="1"/>
          <p:nvPr/>
        </p:nvSpPr>
        <p:spPr>
          <a:xfrm>
            <a:off x="758952" y="2240280"/>
            <a:ext cx="2322576" cy="376732"/>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Kajian 30–50 majikan dan audit kapasiti</a:t>
            </a:r>
          </a:p>
        </p:txBody>
      </p:sp>
      <p:sp>
        <p:nvSpPr>
          <p:cNvPr id="13" name="Rounded Rectangle 12"/>
          <p:cNvSpPr/>
          <p:nvPr/>
        </p:nvSpPr>
        <p:spPr>
          <a:xfrm>
            <a:off x="3383280"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38728" y="1828800"/>
            <a:ext cx="2322576" cy="470611"/>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Persetujuan kepada kluster dan peranan institusi MARA Melaka.</a:t>
            </a:r>
          </a:p>
        </p:txBody>
      </p:sp>
      <p:sp>
        <p:nvSpPr>
          <p:cNvPr id="15" name="TextBox 14"/>
          <p:cNvSpPr txBox="1"/>
          <p:nvPr/>
        </p:nvSpPr>
        <p:spPr>
          <a:xfrm>
            <a:off x="3538728" y="2381707"/>
            <a:ext cx="2322576" cy="538886"/>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Mandat kajian majikan, audit kapasiti dan pembangunan modul bersama industri.</a:t>
            </a:r>
          </a:p>
        </p:txBody>
      </p:sp>
      <p:sp>
        <p:nvSpPr>
          <p:cNvPr id="16" name="TextBox 15"/>
          <p:cNvSpPr txBox="1"/>
          <p:nvPr/>
        </p:nvSpPr>
        <p:spPr>
          <a:xfrm>
            <a:off x="3538728" y="3002889"/>
            <a:ext cx="2322576" cy="504748"/>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Persetujuan pelaksanaan rintis 2027 serta semakan hasil suku tahunan.</a:t>
            </a:r>
          </a:p>
        </p:txBody>
      </p:sp>
      <p:sp>
        <p:nvSpPr>
          <p:cNvPr id="17" name="Rounded Rectangle 16"/>
          <p:cNvSpPr/>
          <p:nvPr/>
        </p:nvSpPr>
        <p:spPr>
          <a:xfrm>
            <a:off x="6163056"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8504"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2027</a:t>
            </a:r>
          </a:p>
        </p:txBody>
      </p:sp>
      <p:sp>
        <p:nvSpPr>
          <p:cNvPr id="19" name="TextBox 18"/>
          <p:cNvSpPr txBox="1"/>
          <p:nvPr/>
        </p:nvSpPr>
        <p:spPr>
          <a:xfrm>
            <a:off x="6318504" y="2240280"/>
            <a:ext cx="2322576" cy="342595"/>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Rintis 200 peserta, lima laluan</a:t>
            </a:r>
          </a:p>
        </p:txBody>
      </p:sp>
      <p:sp>
        <p:nvSpPr>
          <p:cNvPr id="20" name="Rounded Rectangle 19"/>
          <p:cNvSpPr/>
          <p:nvPr/>
        </p:nvSpPr>
        <p:spPr>
          <a:xfrm>
            <a:off x="8942832" y="1627632"/>
            <a:ext cx="2633472" cy="449884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098280" y="1828800"/>
            <a:ext cx="2322576" cy="329184"/>
          </a:xfrm>
          <a:prstGeom prst="rect">
            <a:avLst/>
          </a:prstGeom>
          <a:noFill/>
        </p:spPr>
        <p:txBody>
          <a:bodyPr wrap="square" tIns="36576" bIns="18288" lIns="36576" rIns="36576">
            <a:spAutoFit/>
          </a:bodyPr>
          <a:lstStyle/>
          <a:p>
            <a:pPr>
              <a:spcAft>
                <a:spcPts val="0"/>
              </a:spcAft>
              <a:defRPr sz="1700" b="1">
                <a:solidFill>
                  <a:srgbClr val="08235B"/>
                </a:solidFill>
                <a:latin typeface="Aptos"/>
              </a:defRPr>
            </a:pPr>
            <a:r>
              <a:t>2028–2029</a:t>
            </a:r>
          </a:p>
        </p:txBody>
      </p:sp>
      <p:sp>
        <p:nvSpPr>
          <p:cNvPr id="22" name="TextBox 21"/>
          <p:cNvSpPr txBox="1"/>
          <p:nvPr/>
        </p:nvSpPr>
        <p:spPr>
          <a:xfrm>
            <a:off x="9098280" y="2240280"/>
            <a:ext cx="2322576" cy="359664"/>
          </a:xfrm>
          <a:prstGeom prst="rect">
            <a:avLst/>
          </a:prstGeom>
          <a:noFill/>
        </p:spPr>
        <p:txBody>
          <a:bodyPr wrap="square" tIns="36576" bIns="18288" lIns="36576" rIns="36576">
            <a:spAutoFit/>
          </a:bodyPr>
          <a:lstStyle/>
          <a:p>
            <a:pPr>
              <a:spcAft>
                <a:spcPts val="0"/>
              </a:spcAft>
              <a:defRPr sz="1200" b="0">
                <a:solidFill>
                  <a:srgbClr val="08235B"/>
                </a:solidFill>
                <a:latin typeface="Aptos"/>
              </a:defRPr>
            </a:pPr>
            <a:r>
              <a:t>Pengembangan berdasarkan KPI kohort</a:t>
            </a:r>
          </a:p>
        </p:txBody>
      </p:sp>
      <p:sp>
        <p:nvSpPr>
          <p:cNvPr id="23" name="Rounded Rectangle 22"/>
          <p:cNvSpPr/>
          <p:nvPr/>
        </p:nvSpPr>
        <p:spPr>
          <a:xfrm>
            <a:off x="612648" y="5843016"/>
            <a:ext cx="10954512" cy="356616"/>
          </a:xfrm>
          <a:prstGeom prst="round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60" y="5897880"/>
            <a:ext cx="10515600" cy="246888"/>
          </a:xfrm>
          <a:prstGeom prst="rect">
            <a:avLst/>
          </a:prstGeom>
          <a:noFill/>
        </p:spPr>
        <p:txBody>
          <a:bodyPr wrap="square" tIns="36576" bIns="18288" lIns="36576" rIns="36576">
            <a:spAutoFit/>
          </a:bodyPr>
          <a:lstStyle/>
          <a:p>
            <a:pPr>
              <a:spcAft>
                <a:spcPts val="0"/>
              </a:spcAft>
              <a:defRPr sz="1000" b="1">
                <a:solidFill>
                  <a:srgbClr val="FFFFFF"/>
                </a:solidFill>
                <a:latin typeface="Aptos"/>
              </a:defRPr>
            </a:pPr>
            <a:r>
              <a:t>Keputusan tertakluk audit kapasiti, pengesahan majikan dan kelulusan MARA.</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A: inventori 22 kawasan industri</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Senarai dalam laman MCORP, tarikh asas inventori tidak dinyatakan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B</a:t>
            </a:r>
          </a:p>
        </p:txBody>
      </p:sp>
      <p:sp>
        <p:nvSpPr>
          <p:cNvPr id="10" name="Rounded Rectangle 9"/>
          <p:cNvSpPr/>
          <p:nvPr/>
        </p:nvSpPr>
        <p:spPr>
          <a:xfrm>
            <a:off x="667512" y="1627632"/>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91640"/>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12 kawasan pembangunan MCORP</a:t>
            </a:r>
          </a:p>
        </p:txBody>
      </p:sp>
      <p:sp>
        <p:nvSpPr>
          <p:cNvPr id="12" name="Rounded Rectangle 11"/>
          <p:cNvSpPr/>
          <p:nvPr/>
        </p:nvSpPr>
        <p:spPr>
          <a:xfrm>
            <a:off x="667512" y="1996440"/>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 y="2060448"/>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01  Ayer Keroh</a:t>
            </a:r>
          </a:p>
        </p:txBody>
      </p:sp>
      <p:sp>
        <p:nvSpPr>
          <p:cNvPr id="14" name="Rounded Rectangle 13"/>
          <p:cNvSpPr/>
          <p:nvPr/>
        </p:nvSpPr>
        <p:spPr>
          <a:xfrm>
            <a:off x="667512" y="2365248"/>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 y="2429256"/>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02  FTZ Batu Berendam</a:t>
            </a:r>
          </a:p>
        </p:txBody>
      </p:sp>
      <p:sp>
        <p:nvSpPr>
          <p:cNvPr id="16" name="Rounded Rectangle 15"/>
          <p:cNvSpPr/>
          <p:nvPr/>
        </p:nvSpPr>
        <p:spPr>
          <a:xfrm>
            <a:off x="667512" y="2734056"/>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 y="2798064"/>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03  FTZ Tanjung Kling</a:t>
            </a:r>
          </a:p>
        </p:txBody>
      </p:sp>
      <p:sp>
        <p:nvSpPr>
          <p:cNvPr id="18" name="Rounded Rectangle 17"/>
          <p:cNvSpPr/>
          <p:nvPr/>
        </p:nvSpPr>
        <p:spPr>
          <a:xfrm>
            <a:off x="667512" y="3102864"/>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6384" y="3166872"/>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04  Bukit Rambai</a:t>
            </a:r>
          </a:p>
        </p:txBody>
      </p:sp>
      <p:sp>
        <p:nvSpPr>
          <p:cNvPr id="20" name="Rounded Rectangle 19"/>
          <p:cNvSpPr/>
          <p:nvPr/>
        </p:nvSpPr>
        <p:spPr>
          <a:xfrm>
            <a:off x="667512" y="3471672"/>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6384" y="3535680"/>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05  Masjid Tanah</a:t>
            </a:r>
          </a:p>
        </p:txBody>
      </p:sp>
      <p:sp>
        <p:nvSpPr>
          <p:cNvPr id="22" name="Rounded Rectangle 21"/>
          <p:cNvSpPr/>
          <p:nvPr/>
        </p:nvSpPr>
        <p:spPr>
          <a:xfrm>
            <a:off x="667512" y="3840480"/>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86384" y="3904488"/>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06  Melaka Halal Hub, Serkam</a:t>
            </a:r>
          </a:p>
        </p:txBody>
      </p:sp>
      <p:sp>
        <p:nvSpPr>
          <p:cNvPr id="24" name="Rounded Rectangle 23"/>
          <p:cNvSpPr/>
          <p:nvPr/>
        </p:nvSpPr>
        <p:spPr>
          <a:xfrm>
            <a:off x="667512" y="4209288"/>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86384" y="4273296"/>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07  Melaka World Solar Valley</a:t>
            </a:r>
          </a:p>
        </p:txBody>
      </p:sp>
      <p:sp>
        <p:nvSpPr>
          <p:cNvPr id="26" name="Rounded Rectangle 25"/>
          <p:cNvSpPr/>
          <p:nvPr/>
        </p:nvSpPr>
        <p:spPr>
          <a:xfrm>
            <a:off x="667512" y="4578096"/>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86384" y="4642104"/>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08  Tangga Batu</a:t>
            </a:r>
          </a:p>
        </p:txBody>
      </p:sp>
      <p:sp>
        <p:nvSpPr>
          <p:cNvPr id="28" name="Rounded Rectangle 27"/>
          <p:cNvSpPr/>
          <p:nvPr/>
        </p:nvSpPr>
        <p:spPr>
          <a:xfrm>
            <a:off x="667512" y="4946904"/>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86384" y="5010912"/>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09  Telok Gong</a:t>
            </a:r>
          </a:p>
        </p:txBody>
      </p:sp>
      <p:sp>
        <p:nvSpPr>
          <p:cNvPr id="30" name="Rounded Rectangle 29"/>
          <p:cNvSpPr/>
          <p:nvPr/>
        </p:nvSpPr>
        <p:spPr>
          <a:xfrm>
            <a:off x="667512" y="5315712"/>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86384" y="5379720"/>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10  Merlimau</a:t>
            </a:r>
          </a:p>
        </p:txBody>
      </p:sp>
      <p:sp>
        <p:nvSpPr>
          <p:cNvPr id="32" name="Rounded Rectangle 31"/>
          <p:cNvSpPr/>
          <p:nvPr/>
        </p:nvSpPr>
        <p:spPr>
          <a:xfrm>
            <a:off x="667512" y="5684520"/>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86384" y="5748528"/>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11  Alor Gajah</a:t>
            </a:r>
          </a:p>
        </p:txBody>
      </p:sp>
      <p:sp>
        <p:nvSpPr>
          <p:cNvPr id="34" name="Rounded Rectangle 33"/>
          <p:cNvSpPr/>
          <p:nvPr/>
        </p:nvSpPr>
        <p:spPr>
          <a:xfrm>
            <a:off x="6199631" y="1627632"/>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318503" y="1691640"/>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12  Elkay, Lipat Kajang</a:t>
            </a:r>
          </a:p>
        </p:txBody>
      </p:sp>
      <p:sp>
        <p:nvSpPr>
          <p:cNvPr id="36" name="Rounded Rectangle 35"/>
          <p:cNvSpPr/>
          <p:nvPr/>
        </p:nvSpPr>
        <p:spPr>
          <a:xfrm>
            <a:off x="6199631" y="1996440"/>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318503" y="2060448"/>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10 kawasan pembangunan swasta</a:t>
            </a:r>
          </a:p>
        </p:txBody>
      </p:sp>
      <p:sp>
        <p:nvSpPr>
          <p:cNvPr id="38" name="Rounded Rectangle 37"/>
          <p:cNvSpPr/>
          <p:nvPr/>
        </p:nvSpPr>
        <p:spPr>
          <a:xfrm>
            <a:off x="6199631" y="2365248"/>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318503" y="2429256"/>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01  HICOM–Pegoh</a:t>
            </a:r>
          </a:p>
        </p:txBody>
      </p:sp>
      <p:sp>
        <p:nvSpPr>
          <p:cNvPr id="40" name="Rounded Rectangle 39"/>
          <p:cNvSpPr/>
          <p:nvPr/>
        </p:nvSpPr>
        <p:spPr>
          <a:xfrm>
            <a:off x="6199631" y="2734056"/>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318503" y="2798064"/>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02  Telok Mas</a:t>
            </a:r>
          </a:p>
        </p:txBody>
      </p:sp>
      <p:sp>
        <p:nvSpPr>
          <p:cNvPr id="42" name="Rounded Rectangle 41"/>
          <p:cNvSpPr/>
          <p:nvPr/>
        </p:nvSpPr>
        <p:spPr>
          <a:xfrm>
            <a:off x="6199631" y="3102864"/>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318503" y="3166872"/>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03  Krubong Technopark</a:t>
            </a:r>
          </a:p>
        </p:txBody>
      </p:sp>
      <p:sp>
        <p:nvSpPr>
          <p:cNvPr id="44" name="Rounded Rectangle 43"/>
          <p:cNvSpPr/>
          <p:nvPr/>
        </p:nvSpPr>
        <p:spPr>
          <a:xfrm>
            <a:off x="6199631" y="3471672"/>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318503" y="3535680"/>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04  Krubong Industrial Park</a:t>
            </a:r>
          </a:p>
        </p:txBody>
      </p:sp>
      <p:sp>
        <p:nvSpPr>
          <p:cNvPr id="46" name="Rounded Rectangle 45"/>
          <p:cNvSpPr/>
          <p:nvPr/>
        </p:nvSpPr>
        <p:spPr>
          <a:xfrm>
            <a:off x="6199631" y="3840480"/>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6318503" y="3904488"/>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05  Smart Industrial Centre, Tanjung Minyak</a:t>
            </a:r>
          </a:p>
        </p:txBody>
      </p:sp>
      <p:sp>
        <p:nvSpPr>
          <p:cNvPr id="48" name="Rounded Rectangle 47"/>
          <p:cNvSpPr/>
          <p:nvPr/>
        </p:nvSpPr>
        <p:spPr>
          <a:xfrm>
            <a:off x="6199631" y="4209288"/>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318503" y="4273296"/>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06  Cheng</a:t>
            </a:r>
          </a:p>
        </p:txBody>
      </p:sp>
      <p:sp>
        <p:nvSpPr>
          <p:cNvPr id="50" name="Rounded Rectangle 49"/>
          <p:cNvSpPr/>
          <p:nvPr/>
        </p:nvSpPr>
        <p:spPr>
          <a:xfrm>
            <a:off x="6199631" y="4578096"/>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318503" y="4642104"/>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07  Sungai Udang</a:t>
            </a:r>
          </a:p>
        </p:txBody>
      </p:sp>
      <p:sp>
        <p:nvSpPr>
          <p:cNvPr id="52" name="Rounded Rectangle 51"/>
          <p:cNvSpPr/>
          <p:nvPr/>
        </p:nvSpPr>
        <p:spPr>
          <a:xfrm>
            <a:off x="6199631" y="4946904"/>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318503" y="5010912"/>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08  Composite Industry, Batu Berendam</a:t>
            </a:r>
          </a:p>
        </p:txBody>
      </p:sp>
      <p:sp>
        <p:nvSpPr>
          <p:cNvPr id="54" name="Rounded Rectangle 53"/>
          <p:cNvSpPr/>
          <p:nvPr/>
        </p:nvSpPr>
        <p:spPr>
          <a:xfrm>
            <a:off x="6199631" y="5315712"/>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318503" y="5379720"/>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09  Taman Tasik Utama</a:t>
            </a:r>
          </a:p>
        </p:txBody>
      </p:sp>
      <p:sp>
        <p:nvSpPr>
          <p:cNvPr id="56" name="Rounded Rectangle 55"/>
          <p:cNvSpPr/>
          <p:nvPr/>
        </p:nvSpPr>
        <p:spPr>
          <a:xfrm>
            <a:off x="6199631" y="5684520"/>
            <a:ext cx="5294376" cy="325374"/>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6318503" y="5748528"/>
            <a:ext cx="5074920" cy="261366"/>
          </a:xfrm>
          <a:prstGeom prst="rect">
            <a:avLst/>
          </a:prstGeom>
          <a:noFill/>
        </p:spPr>
        <p:txBody>
          <a:bodyPr wrap="square" tIns="36576" bIns="18288" lIns="36576" rIns="36576">
            <a:spAutoFit/>
          </a:bodyPr>
          <a:lstStyle/>
          <a:p>
            <a:pPr>
              <a:spcAft>
                <a:spcPts val="0"/>
              </a:spcAft>
              <a:defRPr sz="860" b="0">
                <a:solidFill>
                  <a:srgbClr val="08235B"/>
                </a:solidFill>
                <a:latin typeface="Aptos"/>
              </a:defRPr>
            </a:pPr>
            <a:r>
              <a:t>10  Jasin, Asia Selatan</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B: Matriks zon, institusi dan pekerjaan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Padanan fungsi pendidikan merentasi lokasi kampus</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C</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Zon / kluster</a:t>
            </a:r>
          </a:p>
        </p:txBody>
      </p:sp>
      <p:sp>
        <p:nvSpPr>
          <p:cNvPr id="12" name="TextBox 11"/>
          <p:cNvSpPr txBox="1"/>
          <p:nvPr/>
        </p:nvSpPr>
        <p:spPr>
          <a:xfrm>
            <a:off x="43616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Institusi peneraju cadangan</a:t>
            </a:r>
          </a:p>
        </p:txBody>
      </p:sp>
      <p:sp>
        <p:nvSpPr>
          <p:cNvPr id="13" name="TextBox 12"/>
          <p:cNvSpPr txBox="1"/>
          <p:nvPr/>
        </p:nvSpPr>
        <p:spPr>
          <a:xfrm>
            <a:off x="80192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Laluan pekerjaan</a:t>
            </a:r>
          </a:p>
        </p:txBody>
      </p:sp>
      <p:sp>
        <p:nvSpPr>
          <p:cNvPr id="14" name="Rectangle 13"/>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040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Batu Berendam: E&amp;E</a:t>
            </a:r>
          </a:p>
        </p:txBody>
      </p:sp>
      <p:sp>
        <p:nvSpPr>
          <p:cNvPr id="16" name="TextBox 15"/>
          <p:cNvSpPr txBox="1"/>
          <p:nvPr/>
        </p:nvSpPr>
        <p:spPr>
          <a:xfrm>
            <a:off x="43616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GIATMARA Bukit Katil + TVETMARA Jasin, dengan majikan</a:t>
            </a:r>
          </a:p>
        </p:txBody>
      </p:sp>
      <p:sp>
        <p:nvSpPr>
          <p:cNvPr id="17" name="TextBox 16"/>
          <p:cNvSpPr txBox="1"/>
          <p:nvPr/>
        </p:nvSpPr>
        <p:spPr>
          <a:xfrm>
            <a:off x="80192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Equipment/test technician, penyelenggaraan elektrik</a:t>
            </a:r>
          </a:p>
        </p:txBody>
      </p:sp>
      <p:sp>
        <p:nvSpPr>
          <p:cNvPr id="18" name="Rectangle 17"/>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Batu Berendam: aeroangkasa</a:t>
            </a:r>
          </a:p>
        </p:txBody>
      </p:sp>
      <p:sp>
        <p:nvSpPr>
          <p:cNvPr id="20" name="TextBox 19"/>
          <p:cNvSpPr txBox="1"/>
          <p:nvPr/>
        </p:nvSpPr>
        <p:spPr>
          <a:xfrm>
            <a:off x="43616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TVETMARA Masjid Tanah + GIATMARA Simpang Ampat + CTRM</a:t>
            </a:r>
          </a:p>
        </p:txBody>
      </p:sp>
      <p:sp>
        <p:nvSpPr>
          <p:cNvPr id="21" name="TextBox 20"/>
          <p:cNvSpPr txBox="1"/>
          <p:nvPr/>
        </p:nvSpPr>
        <p:spPr>
          <a:xfrm>
            <a:off x="80192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Teknisyen komposit dan pemeriksa kualiti</a:t>
            </a:r>
          </a:p>
        </p:txBody>
      </p:sp>
      <p:sp>
        <p:nvSpPr>
          <p:cNvPr id="22" name="Rectangle 21"/>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Pegoh / vendor automotif</a:t>
            </a:r>
          </a:p>
        </p:txBody>
      </p:sp>
      <p:sp>
        <p:nvSpPr>
          <p:cNvPr id="24" name="TextBox 23"/>
          <p:cNvSpPr txBox="1"/>
          <p:nvPr/>
        </p:nvSpPr>
        <p:spPr>
          <a:xfrm>
            <a:off x="43616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TVETMARA + GIATMARA Jasin, Alor Gajah dan Simpang Ampat</a:t>
            </a:r>
          </a:p>
        </p:txBody>
      </p:sp>
      <p:sp>
        <p:nvSpPr>
          <p:cNvPr id="25" name="TextBox 24"/>
          <p:cNvSpPr txBox="1"/>
          <p:nvPr/>
        </p:nvSpPr>
        <p:spPr>
          <a:xfrm>
            <a:off x="80192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Diagnostik, assembly quality dan servis teknikal</a:t>
            </a:r>
          </a:p>
        </p:txBody>
      </p:sp>
      <p:sp>
        <p:nvSpPr>
          <p:cNvPr id="26" name="Rectangle 25"/>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0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Cheng / Serkam / makanan</a:t>
            </a:r>
          </a:p>
        </p:txBody>
      </p:sp>
      <p:sp>
        <p:nvSpPr>
          <p:cNvPr id="28" name="TextBox 27"/>
          <p:cNvSpPr txBox="1"/>
          <p:nvPr/>
        </p:nvSpPr>
        <p:spPr>
          <a:xfrm>
            <a:off x="43616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UniKL MICET + KPM Bandar Melaka + GIATMARA Tangga Batu</a:t>
            </a:r>
          </a:p>
        </p:txBody>
      </p:sp>
      <p:sp>
        <p:nvSpPr>
          <p:cNvPr id="29" name="TextBox 28"/>
          <p:cNvSpPr txBox="1"/>
          <p:nvPr/>
        </p:nvSpPr>
        <p:spPr>
          <a:xfrm>
            <a:off x="80192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Proses, QA/QC makanan dan pematuhan halal</a:t>
            </a:r>
          </a:p>
        </p:txBody>
      </p:sp>
      <p:sp>
        <p:nvSpPr>
          <p:cNvPr id="30" name="Rectangle 2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040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Farmaseutikal / proses</a:t>
            </a:r>
          </a:p>
        </p:txBody>
      </p:sp>
      <p:sp>
        <p:nvSpPr>
          <p:cNvPr id="32" name="TextBox 31"/>
          <p:cNvSpPr txBox="1"/>
          <p:nvPr/>
        </p:nvSpPr>
        <p:spPr>
          <a:xfrm>
            <a:off x="43616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UniKL MICET + majikan farmaseutikal</a:t>
            </a:r>
          </a:p>
        </p:txBody>
      </p:sp>
      <p:sp>
        <p:nvSpPr>
          <p:cNvPr id="33" name="TextBox 32"/>
          <p:cNvSpPr txBox="1"/>
          <p:nvPr/>
        </p:nvSpPr>
        <p:spPr>
          <a:xfrm>
            <a:off x="80192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Process technologist, QA/QC dan utiliti</a:t>
            </a:r>
          </a:p>
        </p:txBody>
      </p:sp>
      <p:sp>
        <p:nvSpPr>
          <p:cNvPr id="34" name="Rectangle 33"/>
          <p:cNvSpPr/>
          <p:nvPr/>
        </p:nvSpPr>
        <p:spPr>
          <a:xfrm>
            <a:off x="621792" y="4178808"/>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Semua koridor</a:t>
            </a:r>
          </a:p>
        </p:txBody>
      </p:sp>
      <p:sp>
        <p:nvSpPr>
          <p:cNvPr id="36" name="TextBox 35"/>
          <p:cNvSpPr txBox="1"/>
          <p:nvPr/>
        </p:nvSpPr>
        <p:spPr>
          <a:xfrm>
            <a:off x="43616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KPM Ayer Molek / Bandar Melaka + GIATMARA Kota Melaka</a:t>
            </a:r>
          </a:p>
        </p:txBody>
      </p:sp>
      <p:sp>
        <p:nvSpPr>
          <p:cNvPr id="37" name="TextBox 36"/>
          <p:cNvSpPr txBox="1"/>
          <p:nvPr/>
        </p:nvSpPr>
        <p:spPr>
          <a:xfrm>
            <a:off x="80192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Ayer Molek: kos/data; Bandar Melaka: halal dan kewangan vendor</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200" b="1">
                <a:solidFill>
                  <a:srgbClr val="08235B"/>
                </a:solidFill>
                <a:latin typeface="Aptos"/>
              </a:defRPr>
            </a:pPr>
            <a:r>
              <a:t>Lampiran C: Unjuran permintaan: model senario 2027–2030</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Ilustrasi skala pengambilan dalam panel majikan, bukan ramalan rasmi Melaka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D</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17007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Senario andaian</a:t>
            </a:r>
          </a:p>
        </p:txBody>
      </p:sp>
      <p:sp>
        <p:nvSpPr>
          <p:cNvPr id="12" name="TextBox 11"/>
          <p:cNvSpPr txBox="1"/>
          <p:nvPr/>
        </p:nvSpPr>
        <p:spPr>
          <a:xfrm>
            <a:off x="2532888" y="1616659"/>
            <a:ext cx="17007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2027</a:t>
            </a:r>
          </a:p>
        </p:txBody>
      </p:sp>
      <p:sp>
        <p:nvSpPr>
          <p:cNvPr id="13" name="TextBox 12"/>
          <p:cNvSpPr txBox="1"/>
          <p:nvPr/>
        </p:nvSpPr>
        <p:spPr>
          <a:xfrm>
            <a:off x="4361688" y="1616659"/>
            <a:ext cx="17007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2028</a:t>
            </a:r>
          </a:p>
        </p:txBody>
      </p:sp>
      <p:sp>
        <p:nvSpPr>
          <p:cNvPr id="14" name="TextBox 13"/>
          <p:cNvSpPr txBox="1"/>
          <p:nvPr/>
        </p:nvSpPr>
        <p:spPr>
          <a:xfrm>
            <a:off x="6190488" y="1616659"/>
            <a:ext cx="17007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2029</a:t>
            </a:r>
          </a:p>
        </p:txBody>
      </p:sp>
      <p:sp>
        <p:nvSpPr>
          <p:cNvPr id="15" name="TextBox 14"/>
          <p:cNvSpPr txBox="1"/>
          <p:nvPr/>
        </p:nvSpPr>
        <p:spPr>
          <a:xfrm>
            <a:off x="8019288" y="1616659"/>
            <a:ext cx="17007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2030</a:t>
            </a:r>
          </a:p>
        </p:txBody>
      </p:sp>
      <p:sp>
        <p:nvSpPr>
          <p:cNvPr id="16" name="TextBox 15"/>
          <p:cNvSpPr txBox="1"/>
          <p:nvPr/>
        </p:nvSpPr>
        <p:spPr>
          <a:xfrm>
            <a:off x="9848088" y="1616659"/>
            <a:ext cx="17007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Jumlah</a:t>
            </a:r>
          </a:p>
        </p:txBody>
      </p:sp>
      <p:sp>
        <p:nvSpPr>
          <p:cNvPr id="17" name="Rectangle 16"/>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04088" y="2046427"/>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Rendah, pertumbuhan 5%</a:t>
            </a:r>
          </a:p>
        </p:txBody>
      </p:sp>
      <p:sp>
        <p:nvSpPr>
          <p:cNvPr id="19" name="TextBox 18"/>
          <p:cNvSpPr txBox="1"/>
          <p:nvPr/>
        </p:nvSpPr>
        <p:spPr>
          <a:xfrm>
            <a:off x="2532888" y="2046427"/>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600</a:t>
            </a:r>
          </a:p>
        </p:txBody>
      </p:sp>
      <p:sp>
        <p:nvSpPr>
          <p:cNvPr id="20" name="TextBox 19"/>
          <p:cNvSpPr txBox="1"/>
          <p:nvPr/>
        </p:nvSpPr>
        <p:spPr>
          <a:xfrm>
            <a:off x="4361688" y="2046427"/>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630</a:t>
            </a:r>
          </a:p>
        </p:txBody>
      </p:sp>
      <p:sp>
        <p:nvSpPr>
          <p:cNvPr id="21" name="TextBox 20"/>
          <p:cNvSpPr txBox="1"/>
          <p:nvPr/>
        </p:nvSpPr>
        <p:spPr>
          <a:xfrm>
            <a:off x="6190488" y="2046427"/>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662</a:t>
            </a:r>
          </a:p>
        </p:txBody>
      </p:sp>
      <p:sp>
        <p:nvSpPr>
          <p:cNvPr id="22" name="TextBox 21"/>
          <p:cNvSpPr txBox="1"/>
          <p:nvPr/>
        </p:nvSpPr>
        <p:spPr>
          <a:xfrm>
            <a:off x="8019288" y="2046427"/>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695</a:t>
            </a:r>
          </a:p>
        </p:txBody>
      </p:sp>
      <p:sp>
        <p:nvSpPr>
          <p:cNvPr id="23" name="TextBox 22"/>
          <p:cNvSpPr txBox="1"/>
          <p:nvPr/>
        </p:nvSpPr>
        <p:spPr>
          <a:xfrm>
            <a:off x="9848088" y="2046427"/>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2,587</a:t>
            </a:r>
          </a:p>
        </p:txBody>
      </p:sp>
      <p:sp>
        <p:nvSpPr>
          <p:cNvPr id="24" name="Rectangle 23"/>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04088" y="2476195"/>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Asas, pertumbuhan 8%</a:t>
            </a:r>
          </a:p>
        </p:txBody>
      </p:sp>
      <p:sp>
        <p:nvSpPr>
          <p:cNvPr id="26" name="TextBox 25"/>
          <p:cNvSpPr txBox="1"/>
          <p:nvPr/>
        </p:nvSpPr>
        <p:spPr>
          <a:xfrm>
            <a:off x="2532888" y="2476195"/>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1,000</a:t>
            </a:r>
          </a:p>
        </p:txBody>
      </p:sp>
      <p:sp>
        <p:nvSpPr>
          <p:cNvPr id="27" name="TextBox 26"/>
          <p:cNvSpPr txBox="1"/>
          <p:nvPr/>
        </p:nvSpPr>
        <p:spPr>
          <a:xfrm>
            <a:off x="4361688" y="2476195"/>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1,080</a:t>
            </a:r>
          </a:p>
        </p:txBody>
      </p:sp>
      <p:sp>
        <p:nvSpPr>
          <p:cNvPr id="28" name="TextBox 27"/>
          <p:cNvSpPr txBox="1"/>
          <p:nvPr/>
        </p:nvSpPr>
        <p:spPr>
          <a:xfrm>
            <a:off x="6190488" y="2476195"/>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1,166</a:t>
            </a:r>
          </a:p>
        </p:txBody>
      </p:sp>
      <p:sp>
        <p:nvSpPr>
          <p:cNvPr id="29" name="TextBox 28"/>
          <p:cNvSpPr txBox="1"/>
          <p:nvPr/>
        </p:nvSpPr>
        <p:spPr>
          <a:xfrm>
            <a:off x="8019288" y="2476195"/>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1,260</a:t>
            </a:r>
          </a:p>
        </p:txBody>
      </p:sp>
      <p:sp>
        <p:nvSpPr>
          <p:cNvPr id="30" name="TextBox 29"/>
          <p:cNvSpPr txBox="1"/>
          <p:nvPr/>
        </p:nvSpPr>
        <p:spPr>
          <a:xfrm>
            <a:off x="9848088" y="2476195"/>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4,506</a:t>
            </a:r>
          </a:p>
        </p:txBody>
      </p:sp>
      <p:sp>
        <p:nvSpPr>
          <p:cNvPr id="31" name="Rectangle 30"/>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04088" y="2905963"/>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Tinggi, pertumbuhan 12%</a:t>
            </a:r>
          </a:p>
        </p:txBody>
      </p:sp>
      <p:sp>
        <p:nvSpPr>
          <p:cNvPr id="33" name="TextBox 32"/>
          <p:cNvSpPr txBox="1"/>
          <p:nvPr/>
        </p:nvSpPr>
        <p:spPr>
          <a:xfrm>
            <a:off x="2532888" y="2905963"/>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1,400</a:t>
            </a:r>
          </a:p>
        </p:txBody>
      </p:sp>
      <p:sp>
        <p:nvSpPr>
          <p:cNvPr id="34" name="TextBox 33"/>
          <p:cNvSpPr txBox="1"/>
          <p:nvPr/>
        </p:nvSpPr>
        <p:spPr>
          <a:xfrm>
            <a:off x="4361688" y="2905963"/>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1,568</a:t>
            </a:r>
          </a:p>
        </p:txBody>
      </p:sp>
      <p:sp>
        <p:nvSpPr>
          <p:cNvPr id="35" name="TextBox 34"/>
          <p:cNvSpPr txBox="1"/>
          <p:nvPr/>
        </p:nvSpPr>
        <p:spPr>
          <a:xfrm>
            <a:off x="6190488" y="2905963"/>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1,756</a:t>
            </a:r>
          </a:p>
        </p:txBody>
      </p:sp>
      <p:sp>
        <p:nvSpPr>
          <p:cNvPr id="36" name="TextBox 35"/>
          <p:cNvSpPr txBox="1"/>
          <p:nvPr/>
        </p:nvSpPr>
        <p:spPr>
          <a:xfrm>
            <a:off x="8019288" y="2905963"/>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1,967</a:t>
            </a:r>
          </a:p>
        </p:txBody>
      </p:sp>
      <p:sp>
        <p:nvSpPr>
          <p:cNvPr id="37" name="TextBox 36"/>
          <p:cNvSpPr txBox="1"/>
          <p:nvPr/>
        </p:nvSpPr>
        <p:spPr>
          <a:xfrm>
            <a:off x="9848088" y="2905963"/>
            <a:ext cx="17007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6,691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D: pecahan senario asas mengikut kluster</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Andaian pengambilan dalam panel majikan, bukan kekosongan yang disahkan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E</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Kluster andaian</a:t>
            </a:r>
          </a:p>
        </p:txBody>
      </p:sp>
      <p:sp>
        <p:nvSpPr>
          <p:cNvPr id="12" name="TextBox 11"/>
          <p:cNvSpPr txBox="1"/>
          <p:nvPr/>
        </p:nvSpPr>
        <p:spPr>
          <a:xfrm>
            <a:off x="289864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2027</a:t>
            </a:r>
          </a:p>
        </p:txBody>
      </p:sp>
      <p:sp>
        <p:nvSpPr>
          <p:cNvPr id="13" name="TextBox 12"/>
          <p:cNvSpPr txBox="1"/>
          <p:nvPr/>
        </p:nvSpPr>
        <p:spPr>
          <a:xfrm>
            <a:off x="509320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2028</a:t>
            </a:r>
          </a:p>
        </p:txBody>
      </p:sp>
      <p:sp>
        <p:nvSpPr>
          <p:cNvPr id="14" name="TextBox 13"/>
          <p:cNvSpPr txBox="1"/>
          <p:nvPr/>
        </p:nvSpPr>
        <p:spPr>
          <a:xfrm>
            <a:off x="7287767"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2029</a:t>
            </a:r>
          </a:p>
        </p:txBody>
      </p:sp>
      <p:sp>
        <p:nvSpPr>
          <p:cNvPr id="15" name="TextBox 14"/>
          <p:cNvSpPr txBox="1"/>
          <p:nvPr/>
        </p:nvSpPr>
        <p:spPr>
          <a:xfrm>
            <a:off x="948232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2030</a:t>
            </a:r>
          </a:p>
        </p:txBody>
      </p:sp>
      <p:sp>
        <p:nvSpPr>
          <p:cNvPr id="16" name="Rectangle 15"/>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0408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Semikonduktor / E&amp;E, 35%</a:t>
            </a:r>
          </a:p>
        </p:txBody>
      </p:sp>
      <p:sp>
        <p:nvSpPr>
          <p:cNvPr id="18" name="TextBox 17"/>
          <p:cNvSpPr txBox="1"/>
          <p:nvPr/>
        </p:nvSpPr>
        <p:spPr>
          <a:xfrm>
            <a:off x="289864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350</a:t>
            </a:r>
          </a:p>
        </p:txBody>
      </p:sp>
      <p:sp>
        <p:nvSpPr>
          <p:cNvPr id="19" name="TextBox 18"/>
          <p:cNvSpPr txBox="1"/>
          <p:nvPr/>
        </p:nvSpPr>
        <p:spPr>
          <a:xfrm>
            <a:off x="509320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378</a:t>
            </a:r>
          </a:p>
        </p:txBody>
      </p:sp>
      <p:sp>
        <p:nvSpPr>
          <p:cNvPr id="20" name="TextBox 19"/>
          <p:cNvSpPr txBox="1"/>
          <p:nvPr/>
        </p:nvSpPr>
        <p:spPr>
          <a:xfrm>
            <a:off x="7287767"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408</a:t>
            </a:r>
          </a:p>
        </p:txBody>
      </p:sp>
      <p:sp>
        <p:nvSpPr>
          <p:cNvPr id="21" name="TextBox 20"/>
          <p:cNvSpPr txBox="1"/>
          <p:nvPr/>
        </p:nvSpPr>
        <p:spPr>
          <a:xfrm>
            <a:off x="948232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441</a:t>
            </a:r>
          </a:p>
        </p:txBody>
      </p:sp>
      <p:sp>
        <p:nvSpPr>
          <p:cNvPr id="22" name="Rectangle 21"/>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Automotif / EV, 20%</a:t>
            </a:r>
          </a:p>
        </p:txBody>
      </p:sp>
      <p:sp>
        <p:nvSpPr>
          <p:cNvPr id="24" name="TextBox 23"/>
          <p:cNvSpPr txBox="1"/>
          <p:nvPr/>
        </p:nvSpPr>
        <p:spPr>
          <a:xfrm>
            <a:off x="289864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200</a:t>
            </a:r>
          </a:p>
        </p:txBody>
      </p:sp>
      <p:sp>
        <p:nvSpPr>
          <p:cNvPr id="25" name="TextBox 24"/>
          <p:cNvSpPr txBox="1"/>
          <p:nvPr/>
        </p:nvSpPr>
        <p:spPr>
          <a:xfrm>
            <a:off x="509320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216</a:t>
            </a:r>
          </a:p>
        </p:txBody>
      </p:sp>
      <p:sp>
        <p:nvSpPr>
          <p:cNvPr id="26" name="TextBox 25"/>
          <p:cNvSpPr txBox="1"/>
          <p:nvPr/>
        </p:nvSpPr>
        <p:spPr>
          <a:xfrm>
            <a:off x="7287767"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233</a:t>
            </a:r>
          </a:p>
        </p:txBody>
      </p:sp>
      <p:sp>
        <p:nvSpPr>
          <p:cNvPr id="27" name="TextBox 26"/>
          <p:cNvSpPr txBox="1"/>
          <p:nvPr/>
        </p:nvSpPr>
        <p:spPr>
          <a:xfrm>
            <a:off x="948232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252</a:t>
            </a:r>
          </a:p>
        </p:txBody>
      </p:sp>
      <p:sp>
        <p:nvSpPr>
          <p:cNvPr id="28" name="Rectangle 27"/>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0408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Aeroangkasa / komposit, 15%</a:t>
            </a:r>
          </a:p>
        </p:txBody>
      </p:sp>
      <p:sp>
        <p:nvSpPr>
          <p:cNvPr id="30" name="TextBox 29"/>
          <p:cNvSpPr txBox="1"/>
          <p:nvPr/>
        </p:nvSpPr>
        <p:spPr>
          <a:xfrm>
            <a:off x="289864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150</a:t>
            </a:r>
          </a:p>
        </p:txBody>
      </p:sp>
      <p:sp>
        <p:nvSpPr>
          <p:cNvPr id="31" name="TextBox 30"/>
          <p:cNvSpPr txBox="1"/>
          <p:nvPr/>
        </p:nvSpPr>
        <p:spPr>
          <a:xfrm>
            <a:off x="509320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162</a:t>
            </a:r>
          </a:p>
        </p:txBody>
      </p:sp>
      <p:sp>
        <p:nvSpPr>
          <p:cNvPr id="32" name="TextBox 31"/>
          <p:cNvSpPr txBox="1"/>
          <p:nvPr/>
        </p:nvSpPr>
        <p:spPr>
          <a:xfrm>
            <a:off x="7287767"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175</a:t>
            </a:r>
          </a:p>
        </p:txBody>
      </p:sp>
      <p:sp>
        <p:nvSpPr>
          <p:cNvPr id="33" name="TextBox 32"/>
          <p:cNvSpPr txBox="1"/>
          <p:nvPr/>
        </p:nvSpPr>
        <p:spPr>
          <a:xfrm>
            <a:off x="948232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189</a:t>
            </a:r>
          </a:p>
        </p:txBody>
      </p:sp>
      <p:sp>
        <p:nvSpPr>
          <p:cNvPr id="34" name="Rectangle 33"/>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Makanan / bioproses / farmaseutikal, 20%</a:t>
            </a:r>
          </a:p>
        </p:txBody>
      </p:sp>
      <p:sp>
        <p:nvSpPr>
          <p:cNvPr id="36" name="TextBox 35"/>
          <p:cNvSpPr txBox="1"/>
          <p:nvPr/>
        </p:nvSpPr>
        <p:spPr>
          <a:xfrm>
            <a:off x="289864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200</a:t>
            </a:r>
          </a:p>
        </p:txBody>
      </p:sp>
      <p:sp>
        <p:nvSpPr>
          <p:cNvPr id="37" name="TextBox 36"/>
          <p:cNvSpPr txBox="1"/>
          <p:nvPr/>
        </p:nvSpPr>
        <p:spPr>
          <a:xfrm>
            <a:off x="509320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216</a:t>
            </a:r>
          </a:p>
        </p:txBody>
      </p:sp>
      <p:sp>
        <p:nvSpPr>
          <p:cNvPr id="38" name="TextBox 37"/>
          <p:cNvSpPr txBox="1"/>
          <p:nvPr/>
        </p:nvSpPr>
        <p:spPr>
          <a:xfrm>
            <a:off x="7287767"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233</a:t>
            </a:r>
          </a:p>
        </p:txBody>
      </p:sp>
      <p:sp>
        <p:nvSpPr>
          <p:cNvPr id="39" name="TextBox 38"/>
          <p:cNvSpPr txBox="1"/>
          <p:nvPr/>
        </p:nvSpPr>
        <p:spPr>
          <a:xfrm>
            <a:off x="948232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252</a:t>
            </a:r>
          </a:p>
        </p:txBody>
      </p:sp>
      <p:sp>
        <p:nvSpPr>
          <p:cNvPr id="40" name="Rectangle 3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0408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Sokongan elektrik / data / logistik, 10%</a:t>
            </a:r>
          </a:p>
        </p:txBody>
      </p:sp>
      <p:sp>
        <p:nvSpPr>
          <p:cNvPr id="42" name="TextBox 41"/>
          <p:cNvSpPr txBox="1"/>
          <p:nvPr/>
        </p:nvSpPr>
        <p:spPr>
          <a:xfrm>
            <a:off x="289864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100</a:t>
            </a:r>
          </a:p>
        </p:txBody>
      </p:sp>
      <p:sp>
        <p:nvSpPr>
          <p:cNvPr id="43" name="TextBox 42"/>
          <p:cNvSpPr txBox="1"/>
          <p:nvPr/>
        </p:nvSpPr>
        <p:spPr>
          <a:xfrm>
            <a:off x="509320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108</a:t>
            </a:r>
          </a:p>
        </p:txBody>
      </p:sp>
      <p:sp>
        <p:nvSpPr>
          <p:cNvPr id="44" name="TextBox 43"/>
          <p:cNvSpPr txBox="1"/>
          <p:nvPr/>
        </p:nvSpPr>
        <p:spPr>
          <a:xfrm>
            <a:off x="7287767"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117</a:t>
            </a:r>
          </a:p>
        </p:txBody>
      </p:sp>
      <p:sp>
        <p:nvSpPr>
          <p:cNvPr id="45" name="TextBox 44"/>
          <p:cNvSpPr txBox="1"/>
          <p:nvPr/>
        </p:nvSpPr>
        <p:spPr>
          <a:xfrm>
            <a:off x="948232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126</a:t>
            </a:r>
          </a:p>
        </p:txBody>
      </p:sp>
      <p:sp>
        <p:nvSpPr>
          <p:cNvPr id="46" name="Rectangle 45"/>
          <p:cNvSpPr/>
          <p:nvPr/>
        </p:nvSpPr>
        <p:spPr>
          <a:xfrm>
            <a:off x="621792" y="4178808"/>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704088" y="419526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Jumlah</a:t>
            </a:r>
          </a:p>
        </p:txBody>
      </p:sp>
      <p:sp>
        <p:nvSpPr>
          <p:cNvPr id="48" name="TextBox 47"/>
          <p:cNvSpPr txBox="1"/>
          <p:nvPr/>
        </p:nvSpPr>
        <p:spPr>
          <a:xfrm>
            <a:off x="2898648" y="419526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1,000</a:t>
            </a:r>
          </a:p>
        </p:txBody>
      </p:sp>
      <p:sp>
        <p:nvSpPr>
          <p:cNvPr id="49" name="TextBox 48"/>
          <p:cNvSpPr txBox="1"/>
          <p:nvPr/>
        </p:nvSpPr>
        <p:spPr>
          <a:xfrm>
            <a:off x="5093208" y="419526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1,080</a:t>
            </a:r>
          </a:p>
        </p:txBody>
      </p:sp>
      <p:sp>
        <p:nvSpPr>
          <p:cNvPr id="50" name="TextBox 49"/>
          <p:cNvSpPr txBox="1"/>
          <p:nvPr/>
        </p:nvSpPr>
        <p:spPr>
          <a:xfrm>
            <a:off x="7287767" y="419526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1,166</a:t>
            </a:r>
          </a:p>
        </p:txBody>
      </p:sp>
      <p:sp>
        <p:nvSpPr>
          <p:cNvPr id="51" name="TextBox 50"/>
          <p:cNvSpPr txBox="1"/>
          <p:nvPr/>
        </p:nvSpPr>
        <p:spPr>
          <a:xfrm>
            <a:off x="9482328" y="419526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1,260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E: Kapasiti rintis dan skala latihan MARA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Pengambilan cadangan tertakluk surat majikan, fasiliti dan hasil kohort</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F</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Parameter cadangan</a:t>
            </a:r>
          </a:p>
        </p:txBody>
      </p:sp>
      <p:sp>
        <p:nvSpPr>
          <p:cNvPr id="12" name="TextBox 11"/>
          <p:cNvSpPr txBox="1"/>
          <p:nvPr/>
        </p:nvSpPr>
        <p:spPr>
          <a:xfrm>
            <a:off x="289864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2027</a:t>
            </a:r>
          </a:p>
        </p:txBody>
      </p:sp>
      <p:sp>
        <p:nvSpPr>
          <p:cNvPr id="13" name="TextBox 12"/>
          <p:cNvSpPr txBox="1"/>
          <p:nvPr/>
        </p:nvSpPr>
        <p:spPr>
          <a:xfrm>
            <a:off x="509320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2028</a:t>
            </a:r>
          </a:p>
        </p:txBody>
      </p:sp>
      <p:sp>
        <p:nvSpPr>
          <p:cNvPr id="14" name="TextBox 13"/>
          <p:cNvSpPr txBox="1"/>
          <p:nvPr/>
        </p:nvSpPr>
        <p:spPr>
          <a:xfrm>
            <a:off x="7287767"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2029</a:t>
            </a:r>
          </a:p>
        </p:txBody>
      </p:sp>
      <p:sp>
        <p:nvSpPr>
          <p:cNvPr id="15" name="TextBox 14"/>
          <p:cNvSpPr txBox="1"/>
          <p:nvPr/>
        </p:nvSpPr>
        <p:spPr>
          <a:xfrm>
            <a:off x="9482328" y="1616659"/>
            <a:ext cx="2066543"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2030</a:t>
            </a:r>
          </a:p>
        </p:txBody>
      </p:sp>
      <p:sp>
        <p:nvSpPr>
          <p:cNvPr id="16" name="Rectangle 15"/>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0408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Peserta program pendek</a:t>
            </a:r>
          </a:p>
        </p:txBody>
      </p:sp>
      <p:sp>
        <p:nvSpPr>
          <p:cNvPr id="18" name="TextBox 17"/>
          <p:cNvSpPr txBox="1"/>
          <p:nvPr/>
        </p:nvSpPr>
        <p:spPr>
          <a:xfrm>
            <a:off x="289864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200</a:t>
            </a:r>
          </a:p>
        </p:txBody>
      </p:sp>
      <p:sp>
        <p:nvSpPr>
          <p:cNvPr id="19" name="TextBox 18"/>
          <p:cNvSpPr txBox="1"/>
          <p:nvPr/>
        </p:nvSpPr>
        <p:spPr>
          <a:xfrm>
            <a:off x="509320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300</a:t>
            </a:r>
          </a:p>
        </p:txBody>
      </p:sp>
      <p:sp>
        <p:nvSpPr>
          <p:cNvPr id="20" name="TextBox 19"/>
          <p:cNvSpPr txBox="1"/>
          <p:nvPr/>
        </p:nvSpPr>
        <p:spPr>
          <a:xfrm>
            <a:off x="7287767"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400</a:t>
            </a:r>
          </a:p>
        </p:txBody>
      </p:sp>
      <p:sp>
        <p:nvSpPr>
          <p:cNvPr id="21" name="TextBox 20"/>
          <p:cNvSpPr txBox="1"/>
          <p:nvPr/>
        </p:nvSpPr>
        <p:spPr>
          <a:xfrm>
            <a:off x="9482328" y="2046427"/>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500</a:t>
            </a:r>
          </a:p>
        </p:txBody>
      </p:sp>
      <p:sp>
        <p:nvSpPr>
          <p:cNvPr id="22" name="Rectangle 21"/>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Tamat, andaian 90%</a:t>
            </a:r>
          </a:p>
        </p:txBody>
      </p:sp>
      <p:sp>
        <p:nvSpPr>
          <p:cNvPr id="24" name="TextBox 23"/>
          <p:cNvSpPr txBox="1"/>
          <p:nvPr/>
        </p:nvSpPr>
        <p:spPr>
          <a:xfrm>
            <a:off x="289864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180</a:t>
            </a:r>
          </a:p>
        </p:txBody>
      </p:sp>
      <p:sp>
        <p:nvSpPr>
          <p:cNvPr id="25" name="TextBox 24"/>
          <p:cNvSpPr txBox="1"/>
          <p:nvPr/>
        </p:nvSpPr>
        <p:spPr>
          <a:xfrm>
            <a:off x="509320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270</a:t>
            </a:r>
          </a:p>
        </p:txBody>
      </p:sp>
      <p:sp>
        <p:nvSpPr>
          <p:cNvPr id="26" name="TextBox 25"/>
          <p:cNvSpPr txBox="1"/>
          <p:nvPr/>
        </p:nvSpPr>
        <p:spPr>
          <a:xfrm>
            <a:off x="7287767"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360</a:t>
            </a:r>
          </a:p>
        </p:txBody>
      </p:sp>
      <p:sp>
        <p:nvSpPr>
          <p:cNvPr id="27" name="TextBox 26"/>
          <p:cNvSpPr txBox="1"/>
          <p:nvPr/>
        </p:nvSpPr>
        <p:spPr>
          <a:xfrm>
            <a:off x="9482328" y="2476195"/>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450</a:t>
            </a:r>
          </a:p>
        </p:txBody>
      </p:sp>
      <p:sp>
        <p:nvSpPr>
          <p:cNvPr id="28" name="Rectangle 27"/>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0408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Penempatan, 80% yang tamat</a:t>
            </a:r>
          </a:p>
        </p:txBody>
      </p:sp>
      <p:sp>
        <p:nvSpPr>
          <p:cNvPr id="30" name="TextBox 29"/>
          <p:cNvSpPr txBox="1"/>
          <p:nvPr/>
        </p:nvSpPr>
        <p:spPr>
          <a:xfrm>
            <a:off x="289864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144</a:t>
            </a:r>
          </a:p>
        </p:txBody>
      </p:sp>
      <p:sp>
        <p:nvSpPr>
          <p:cNvPr id="31" name="TextBox 30"/>
          <p:cNvSpPr txBox="1"/>
          <p:nvPr/>
        </p:nvSpPr>
        <p:spPr>
          <a:xfrm>
            <a:off x="509320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216</a:t>
            </a:r>
          </a:p>
        </p:txBody>
      </p:sp>
      <p:sp>
        <p:nvSpPr>
          <p:cNvPr id="32" name="TextBox 31"/>
          <p:cNvSpPr txBox="1"/>
          <p:nvPr/>
        </p:nvSpPr>
        <p:spPr>
          <a:xfrm>
            <a:off x="7287767"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288</a:t>
            </a:r>
          </a:p>
        </p:txBody>
      </p:sp>
      <p:sp>
        <p:nvSpPr>
          <p:cNvPr id="33" name="TextBox 32"/>
          <p:cNvSpPr txBox="1"/>
          <p:nvPr/>
        </p:nvSpPr>
        <p:spPr>
          <a:xfrm>
            <a:off x="9482328" y="2905963"/>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360</a:t>
            </a:r>
          </a:p>
        </p:txBody>
      </p:sp>
      <p:sp>
        <p:nvSpPr>
          <p:cNvPr id="34" name="Rectangle 33"/>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Jumlah peserta kumulatif</a:t>
            </a:r>
          </a:p>
        </p:txBody>
      </p:sp>
      <p:sp>
        <p:nvSpPr>
          <p:cNvPr id="36" name="TextBox 35"/>
          <p:cNvSpPr txBox="1"/>
          <p:nvPr/>
        </p:nvSpPr>
        <p:spPr>
          <a:xfrm>
            <a:off x="289864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200</a:t>
            </a:r>
          </a:p>
        </p:txBody>
      </p:sp>
      <p:sp>
        <p:nvSpPr>
          <p:cNvPr id="37" name="TextBox 36"/>
          <p:cNvSpPr txBox="1"/>
          <p:nvPr/>
        </p:nvSpPr>
        <p:spPr>
          <a:xfrm>
            <a:off x="509320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500</a:t>
            </a:r>
          </a:p>
        </p:txBody>
      </p:sp>
      <p:sp>
        <p:nvSpPr>
          <p:cNvPr id="38" name="TextBox 37"/>
          <p:cNvSpPr txBox="1"/>
          <p:nvPr/>
        </p:nvSpPr>
        <p:spPr>
          <a:xfrm>
            <a:off x="7287767"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900</a:t>
            </a:r>
          </a:p>
        </p:txBody>
      </p:sp>
      <p:sp>
        <p:nvSpPr>
          <p:cNvPr id="39" name="TextBox 38"/>
          <p:cNvSpPr txBox="1"/>
          <p:nvPr/>
        </p:nvSpPr>
        <p:spPr>
          <a:xfrm>
            <a:off x="9482328" y="3335731"/>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1,400</a:t>
            </a:r>
          </a:p>
        </p:txBody>
      </p:sp>
      <p:sp>
        <p:nvSpPr>
          <p:cNvPr id="40" name="Rectangle 3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0408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Penempatan kumulatif</a:t>
            </a:r>
          </a:p>
        </p:txBody>
      </p:sp>
      <p:sp>
        <p:nvSpPr>
          <p:cNvPr id="42" name="TextBox 41"/>
          <p:cNvSpPr txBox="1"/>
          <p:nvPr/>
        </p:nvSpPr>
        <p:spPr>
          <a:xfrm>
            <a:off x="289864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144</a:t>
            </a:r>
          </a:p>
        </p:txBody>
      </p:sp>
      <p:sp>
        <p:nvSpPr>
          <p:cNvPr id="43" name="TextBox 42"/>
          <p:cNvSpPr txBox="1"/>
          <p:nvPr/>
        </p:nvSpPr>
        <p:spPr>
          <a:xfrm>
            <a:off x="509320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360</a:t>
            </a:r>
          </a:p>
        </p:txBody>
      </p:sp>
      <p:sp>
        <p:nvSpPr>
          <p:cNvPr id="44" name="TextBox 43"/>
          <p:cNvSpPr txBox="1"/>
          <p:nvPr/>
        </p:nvSpPr>
        <p:spPr>
          <a:xfrm>
            <a:off x="7287767"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648</a:t>
            </a:r>
          </a:p>
        </p:txBody>
      </p:sp>
      <p:sp>
        <p:nvSpPr>
          <p:cNvPr id="45" name="TextBox 44"/>
          <p:cNvSpPr txBox="1"/>
          <p:nvPr/>
        </p:nvSpPr>
        <p:spPr>
          <a:xfrm>
            <a:off x="9482328" y="3765499"/>
            <a:ext cx="2066543"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1,008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F: anggaran peruntukan RM3.0 juta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Siling perancangan awal yang memerlukan audit dan sebut harga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G</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Komponen</a:t>
            </a:r>
          </a:p>
        </p:txBody>
      </p:sp>
      <p:sp>
        <p:nvSpPr>
          <p:cNvPr id="12" name="TextBox 11"/>
          <p:cNvSpPr txBox="1"/>
          <p:nvPr/>
        </p:nvSpPr>
        <p:spPr>
          <a:xfrm>
            <a:off x="43616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RM juta*</a:t>
            </a:r>
          </a:p>
        </p:txBody>
      </p:sp>
      <p:sp>
        <p:nvSpPr>
          <p:cNvPr id="13" name="TextBox 12"/>
          <p:cNvSpPr txBox="1"/>
          <p:nvPr/>
        </p:nvSpPr>
        <p:spPr>
          <a:xfrm>
            <a:off x="80192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Asas pengiraan / tujuan</a:t>
            </a:r>
          </a:p>
        </p:txBody>
      </p:sp>
      <p:sp>
        <p:nvSpPr>
          <p:cNvPr id="14" name="Rectangle 13"/>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040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Kajian majikan dan audit institusi</a:t>
            </a:r>
          </a:p>
        </p:txBody>
      </p:sp>
      <p:sp>
        <p:nvSpPr>
          <p:cNvPr id="16" name="TextBox 15"/>
          <p:cNvSpPr txBox="1"/>
          <p:nvPr/>
        </p:nvSpPr>
        <p:spPr>
          <a:xfrm>
            <a:off x="43616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0.20</a:t>
            </a:r>
          </a:p>
        </p:txBody>
      </p:sp>
      <p:sp>
        <p:nvSpPr>
          <p:cNvPr id="17" name="TextBox 16"/>
          <p:cNvSpPr txBox="1"/>
          <p:nvPr/>
        </p:nvSpPr>
        <p:spPr>
          <a:xfrm>
            <a:off x="80192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Panel majikan, audit aset dan data graduan</a:t>
            </a:r>
          </a:p>
        </p:txBody>
      </p:sp>
      <p:sp>
        <p:nvSpPr>
          <p:cNvPr id="18" name="Rectangle 17"/>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Kurikulum dan latihan pengajar</a:t>
            </a:r>
          </a:p>
        </p:txBody>
      </p:sp>
      <p:sp>
        <p:nvSpPr>
          <p:cNvPr id="20" name="TextBox 19"/>
          <p:cNvSpPr txBox="1"/>
          <p:nvPr/>
        </p:nvSpPr>
        <p:spPr>
          <a:xfrm>
            <a:off x="43616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0.35</a:t>
            </a:r>
          </a:p>
        </p:txBody>
      </p:sp>
      <p:sp>
        <p:nvSpPr>
          <p:cNvPr id="21" name="TextBox 20"/>
          <p:cNvSpPr txBox="1"/>
          <p:nvPr/>
        </p:nvSpPr>
        <p:spPr>
          <a:xfrm>
            <a:off x="80192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Co-design, ToT dan penilaian bersama</a:t>
            </a:r>
          </a:p>
        </p:txBody>
      </p:sp>
      <p:sp>
        <p:nvSpPr>
          <p:cNvPr id="22" name="Rectangle 21"/>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Peralatan bersama / naik taraf terpilih</a:t>
            </a:r>
          </a:p>
        </p:txBody>
      </p:sp>
      <p:sp>
        <p:nvSpPr>
          <p:cNvPr id="24" name="TextBox 23"/>
          <p:cNvSpPr txBox="1"/>
          <p:nvPr/>
        </p:nvSpPr>
        <p:spPr>
          <a:xfrm>
            <a:off x="43616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0.65</a:t>
            </a:r>
          </a:p>
        </p:txBody>
      </p:sp>
      <p:sp>
        <p:nvSpPr>
          <p:cNvPr id="25" name="TextBox 24"/>
          <p:cNvSpPr txBox="1"/>
          <p:nvPr/>
        </p:nvSpPr>
        <p:spPr>
          <a:xfrm>
            <a:off x="80192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Mengutamakan aset sedia ada dan akses makmal industri</a:t>
            </a:r>
          </a:p>
        </p:txBody>
      </p:sp>
      <p:sp>
        <p:nvSpPr>
          <p:cNvPr id="26" name="Rectangle 25"/>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0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Latihan 200 peserta</a:t>
            </a:r>
          </a:p>
        </p:txBody>
      </p:sp>
      <p:sp>
        <p:nvSpPr>
          <p:cNvPr id="28" name="TextBox 27"/>
          <p:cNvSpPr txBox="1"/>
          <p:nvPr/>
        </p:nvSpPr>
        <p:spPr>
          <a:xfrm>
            <a:off x="43616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1.20</a:t>
            </a:r>
          </a:p>
        </p:txBody>
      </p:sp>
      <p:sp>
        <p:nvSpPr>
          <p:cNvPr id="29" name="TextBox 28"/>
          <p:cNvSpPr txBox="1"/>
          <p:nvPr/>
        </p:nvSpPr>
        <p:spPr>
          <a:xfrm>
            <a:off x="80192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200 × RM6,000 kos latihan andaian</a:t>
            </a:r>
          </a:p>
        </p:txBody>
      </p:sp>
      <p:sp>
        <p:nvSpPr>
          <p:cNvPr id="30" name="Rectangle 2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040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Penempatan dan pengesanan hasil</a:t>
            </a:r>
          </a:p>
        </p:txBody>
      </p:sp>
      <p:sp>
        <p:nvSpPr>
          <p:cNvPr id="32" name="TextBox 31"/>
          <p:cNvSpPr txBox="1"/>
          <p:nvPr/>
        </p:nvSpPr>
        <p:spPr>
          <a:xfrm>
            <a:off x="43616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0.30</a:t>
            </a:r>
          </a:p>
        </p:txBody>
      </p:sp>
      <p:sp>
        <p:nvSpPr>
          <p:cNvPr id="33" name="TextBox 32"/>
          <p:cNvSpPr txBox="1"/>
          <p:nvPr/>
        </p:nvSpPr>
        <p:spPr>
          <a:xfrm>
            <a:off x="80192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Koordinasi latihan industri, tracer dan penilaian</a:t>
            </a:r>
          </a:p>
        </p:txBody>
      </p:sp>
      <p:sp>
        <p:nvSpPr>
          <p:cNvPr id="34" name="Rectangle 33"/>
          <p:cNvSpPr/>
          <p:nvPr/>
        </p:nvSpPr>
        <p:spPr>
          <a:xfrm>
            <a:off x="621792" y="4178808"/>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Kontingensi</a:t>
            </a:r>
          </a:p>
        </p:txBody>
      </p:sp>
      <p:sp>
        <p:nvSpPr>
          <p:cNvPr id="36" name="TextBox 35"/>
          <p:cNvSpPr txBox="1"/>
          <p:nvPr/>
        </p:nvSpPr>
        <p:spPr>
          <a:xfrm>
            <a:off x="43616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0.30</a:t>
            </a:r>
          </a:p>
        </p:txBody>
      </p:sp>
      <p:sp>
        <p:nvSpPr>
          <p:cNvPr id="37" name="TextBox 36"/>
          <p:cNvSpPr txBox="1"/>
          <p:nvPr/>
        </p:nvSpPr>
        <p:spPr>
          <a:xfrm>
            <a:off x="80192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10% daripada siling perancangan</a:t>
            </a:r>
          </a:p>
        </p:txBody>
      </p:sp>
      <p:sp>
        <p:nvSpPr>
          <p:cNvPr id="38" name="Rectangle 37"/>
          <p:cNvSpPr/>
          <p:nvPr/>
        </p:nvSpPr>
        <p:spPr>
          <a:xfrm>
            <a:off x="621792" y="4608576"/>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04088" y="462503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Jumlah</a:t>
            </a:r>
          </a:p>
        </p:txBody>
      </p:sp>
      <p:sp>
        <p:nvSpPr>
          <p:cNvPr id="40" name="TextBox 39"/>
          <p:cNvSpPr txBox="1"/>
          <p:nvPr/>
        </p:nvSpPr>
        <p:spPr>
          <a:xfrm>
            <a:off x="4361688" y="462503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3.00</a:t>
            </a:r>
          </a:p>
        </p:txBody>
      </p:sp>
      <p:sp>
        <p:nvSpPr>
          <p:cNvPr id="41" name="TextBox 40"/>
          <p:cNvSpPr txBox="1"/>
          <p:nvPr/>
        </p:nvSpPr>
        <p:spPr>
          <a:xfrm>
            <a:off x="8019288" y="462503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RM15,000 setiap peserta termasuk pembangunan rintis</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200" b="1">
                <a:solidFill>
                  <a:srgbClr val="08235B"/>
                </a:solidFill>
                <a:latin typeface="Aptos"/>
              </a:defRPr>
            </a:pPr>
            <a:r>
              <a:t>Lampiran G: Pulangan ekonomi melalui pendapatan dan produktiviti</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KDNK negeri, GNI dan GDI mempunyai ukuran serta skop yang berbeza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H</a:t>
            </a:r>
          </a:p>
        </p:txBody>
      </p:sp>
      <p:sp>
        <p:nvSpPr>
          <p:cNvPr id="10" name="Rounded Rectangle 9"/>
          <p:cNvSpPr/>
          <p:nvPr/>
        </p:nvSpPr>
        <p:spPr>
          <a:xfrm>
            <a:off x="667512"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KDNK Melaka</a:t>
            </a:r>
          </a:p>
        </p:txBody>
      </p:sp>
      <p:sp>
        <p:nvSpPr>
          <p:cNvPr id="12" name="Rounded Rectangle 11"/>
          <p:cNvSpPr/>
          <p:nvPr/>
        </p:nvSpPr>
        <p:spPr>
          <a:xfrm>
            <a:off x="667512" y="2734056"/>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 y="2798064"/>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Nilai tambah pengeluaran dalam negeri. Produktiviti dan nilai tambah vendor ialah saluran yang perlu dinilai menggunakan data majikan.</a:t>
            </a:r>
          </a:p>
        </p:txBody>
      </p:sp>
      <p:sp>
        <p:nvSpPr>
          <p:cNvPr id="14" name="Rounded Rectangle 13"/>
          <p:cNvSpPr/>
          <p:nvPr/>
        </p:nvSpPr>
        <p:spPr>
          <a:xfrm>
            <a:off x="667512" y="384048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 y="390448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GNI Malaysia</a:t>
            </a:r>
          </a:p>
        </p:txBody>
      </p:sp>
      <p:sp>
        <p:nvSpPr>
          <p:cNvPr id="16" name="Rounded Rectangle 15"/>
          <p:cNvSpPr/>
          <p:nvPr/>
        </p:nvSpPr>
        <p:spPr>
          <a:xfrm>
            <a:off x="667512" y="4946904"/>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 y="5010912"/>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Pendapatan negara termasuk pendapatan primer bersih dari luar negara. Angka gaji graduan sahaja tidak mengukur perubahan GNI.</a:t>
            </a:r>
          </a:p>
        </p:txBody>
      </p:sp>
      <p:sp>
        <p:nvSpPr>
          <p:cNvPr id="18" name="Rounded Rectangle 17"/>
          <p:cNvSpPr/>
          <p:nvPr/>
        </p:nvSpPr>
        <p:spPr>
          <a:xfrm>
            <a:off x="6199631"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18503"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GDI</a:t>
            </a:r>
          </a:p>
        </p:txBody>
      </p:sp>
      <p:sp>
        <p:nvSpPr>
          <p:cNvPr id="20" name="Rounded Rectangle 19"/>
          <p:cNvSpPr/>
          <p:nvPr/>
        </p:nvSpPr>
        <p:spPr>
          <a:xfrm>
            <a:off x="6199631" y="2734056"/>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18503" y="2798064"/>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Pendapatan domestik kasar. Pada harga semasa, pendekatan pendapatan berkait dengan KDNK. GDI benar turut dipengaruhi perubahan terma perdagangan.</a:t>
            </a:r>
          </a:p>
        </p:txBody>
      </p:sp>
      <p:sp>
        <p:nvSpPr>
          <p:cNvPr id="22" name="Rounded Rectangle 21"/>
          <p:cNvSpPr/>
          <p:nvPr/>
        </p:nvSpPr>
        <p:spPr>
          <a:xfrm>
            <a:off x="6199631" y="384048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18503" y="390448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Ukuran MARA</a:t>
            </a:r>
          </a:p>
        </p:txBody>
      </p:sp>
      <p:sp>
        <p:nvSpPr>
          <p:cNvPr id="24" name="Rounded Rectangle 23"/>
          <p:cNvSpPr/>
          <p:nvPr/>
        </p:nvSpPr>
        <p:spPr>
          <a:xfrm>
            <a:off x="6199631" y="4946904"/>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18503" y="5010912"/>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Pendapatan tambahan peserta berbanding keadaan tanpa program, pengekalan kerja serta perubahan produktiviti dan nilai tambah yang dapat disahkan.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H: Ilustrasi pendapatan bagi rintis 2027</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144 penempatan andaian, gaji RM3,000 sebulan dan tempoh 12 bulan penuh</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I</a:t>
            </a:r>
          </a:p>
        </p:txBody>
      </p:sp>
      <p:sp>
        <p:nvSpPr>
          <p:cNvPr id="10" name="Rounded Rectangle 9"/>
          <p:cNvSpPr/>
          <p:nvPr/>
        </p:nvSpPr>
        <p:spPr>
          <a:xfrm>
            <a:off x="667512" y="1627632"/>
            <a:ext cx="10881360"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91640"/>
            <a:ext cx="1042416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Jumlah gaji kasar tahunan</a:t>
            </a:r>
          </a:p>
        </p:txBody>
      </p:sp>
      <p:sp>
        <p:nvSpPr>
          <p:cNvPr id="12" name="Rounded Rectangle 11"/>
          <p:cNvSpPr/>
          <p:nvPr/>
        </p:nvSpPr>
        <p:spPr>
          <a:xfrm>
            <a:off x="667512" y="2365248"/>
            <a:ext cx="10881360"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 y="2429256"/>
            <a:ext cx="1042416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RM5.184 juta</a:t>
            </a:r>
          </a:p>
        </p:txBody>
      </p:sp>
      <p:sp>
        <p:nvSpPr>
          <p:cNvPr id="14" name="Rounded Rectangle 13"/>
          <p:cNvSpPr/>
          <p:nvPr/>
        </p:nvSpPr>
        <p:spPr>
          <a:xfrm>
            <a:off x="667512" y="3102864"/>
            <a:ext cx="10881360"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 y="3166872"/>
            <a:ext cx="1042416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144 × RM3,000 × 12. Ini nilai gaji tahunan kohort selepas bekerja setahun penuh, bukan pulangan bersih program.</a:t>
            </a:r>
          </a:p>
        </p:txBody>
      </p:sp>
      <p:sp>
        <p:nvSpPr>
          <p:cNvPr id="16" name="Rounded Rectangle 15"/>
          <p:cNvSpPr/>
          <p:nvPr/>
        </p:nvSpPr>
        <p:spPr>
          <a:xfrm>
            <a:off x="667512" y="3840480"/>
            <a:ext cx="10881360"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 y="3904488"/>
            <a:ext cx="1042416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Tambahan pendapatan ilustratif</a:t>
            </a:r>
          </a:p>
        </p:txBody>
      </p:sp>
      <p:sp>
        <p:nvSpPr>
          <p:cNvPr id="18" name="Rounded Rectangle 17"/>
          <p:cNvSpPr/>
          <p:nvPr/>
        </p:nvSpPr>
        <p:spPr>
          <a:xfrm>
            <a:off x="667512" y="4578096"/>
            <a:ext cx="10881360"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6384" y="4642104"/>
            <a:ext cx="1042416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RM1.728 juta</a:t>
            </a:r>
          </a:p>
        </p:txBody>
      </p:sp>
      <p:sp>
        <p:nvSpPr>
          <p:cNvPr id="20" name="Rounded Rectangle 19"/>
          <p:cNvSpPr/>
          <p:nvPr/>
        </p:nvSpPr>
        <p:spPr>
          <a:xfrm>
            <a:off x="667512" y="5315712"/>
            <a:ext cx="10881360"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6384" y="5379720"/>
            <a:ext cx="1042416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Jika pendapatan tanpa program RM2,000 sebulan: 144 × (RM3,000 − RM2,000) × 12. Ini perbezaan kasar sebelum pelarasan.</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I: KPI yang diperlukan oleh pengurusan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Sasaran cadangan mengukur hasil peserta dan keberkesanan pelaksanaan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J</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KPI</a:t>
            </a:r>
          </a:p>
        </p:txBody>
      </p:sp>
      <p:sp>
        <p:nvSpPr>
          <p:cNvPr id="12" name="TextBox 11"/>
          <p:cNvSpPr txBox="1"/>
          <p:nvPr/>
        </p:nvSpPr>
        <p:spPr>
          <a:xfrm>
            <a:off x="43616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Sasaran cadangan rintis</a:t>
            </a:r>
          </a:p>
        </p:txBody>
      </p:sp>
      <p:sp>
        <p:nvSpPr>
          <p:cNvPr id="13" name="TextBox 12"/>
          <p:cNvSpPr txBox="1"/>
          <p:nvPr/>
        </p:nvSpPr>
        <p:spPr>
          <a:xfrm>
            <a:off x="80192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Kaedah / tempoh</a:t>
            </a:r>
          </a:p>
        </p:txBody>
      </p:sp>
      <p:sp>
        <p:nvSpPr>
          <p:cNvPr id="14" name="Rectangle 13"/>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040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Kadar tamat</a:t>
            </a:r>
          </a:p>
        </p:txBody>
      </p:sp>
      <p:sp>
        <p:nvSpPr>
          <p:cNvPr id="16" name="TextBox 15"/>
          <p:cNvSpPr txBox="1"/>
          <p:nvPr/>
        </p:nvSpPr>
        <p:spPr>
          <a:xfrm>
            <a:off x="43616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≥90% peserta</a:t>
            </a:r>
          </a:p>
        </p:txBody>
      </p:sp>
      <p:sp>
        <p:nvSpPr>
          <p:cNvPr id="17" name="TextBox 16"/>
          <p:cNvSpPr txBox="1"/>
          <p:nvPr/>
        </p:nvSpPr>
        <p:spPr>
          <a:xfrm>
            <a:off x="80192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Rekod akademik dan ujian amali</a:t>
            </a:r>
          </a:p>
        </p:txBody>
      </p:sp>
      <p:sp>
        <p:nvSpPr>
          <p:cNvPr id="18" name="Rectangle 17"/>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Penempatan dalam bidang</a:t>
            </a:r>
          </a:p>
        </p:txBody>
      </p:sp>
      <p:sp>
        <p:nvSpPr>
          <p:cNvPr id="20" name="TextBox 19"/>
          <p:cNvSpPr txBox="1"/>
          <p:nvPr/>
        </p:nvSpPr>
        <p:spPr>
          <a:xfrm>
            <a:off x="43616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≥80% daripada yang tamat</a:t>
            </a:r>
          </a:p>
        </p:txBody>
      </p:sp>
      <p:sp>
        <p:nvSpPr>
          <p:cNvPr id="21" name="TextBox 20"/>
          <p:cNvSpPr txBox="1"/>
          <p:nvPr/>
        </p:nvSpPr>
        <p:spPr>
          <a:xfrm>
            <a:off x="80192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Bukti pekerjaan, 6 bulan selepas tamat</a:t>
            </a:r>
          </a:p>
        </p:txBody>
      </p:sp>
      <p:sp>
        <p:nvSpPr>
          <p:cNvPr id="22" name="Rectangle 21"/>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Gaji asas median</a:t>
            </a:r>
          </a:p>
        </p:txBody>
      </p:sp>
      <p:sp>
        <p:nvSpPr>
          <p:cNvPr id="24" name="TextBox 23"/>
          <p:cNvSpPr txBox="1"/>
          <p:nvPr/>
        </p:nvSpPr>
        <p:spPr>
          <a:xfrm>
            <a:off x="43616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Penanda perancangan RM3,000</a:t>
            </a:r>
          </a:p>
        </p:txBody>
      </p:sp>
      <p:sp>
        <p:nvSpPr>
          <p:cNvPr id="25" name="TextBox 24"/>
          <p:cNvSpPr txBox="1"/>
          <p:nvPr/>
        </p:nvSpPr>
        <p:spPr>
          <a:xfrm>
            <a:off x="80192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Sahkan mengikut jawatan, asingkan elaun/OT</a:t>
            </a:r>
          </a:p>
        </p:txBody>
      </p:sp>
      <p:sp>
        <p:nvSpPr>
          <p:cNvPr id="26" name="Rectangle 25"/>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0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Kekal bekerja</a:t>
            </a:r>
          </a:p>
        </p:txBody>
      </p:sp>
      <p:sp>
        <p:nvSpPr>
          <p:cNvPr id="28" name="TextBox 27"/>
          <p:cNvSpPr txBox="1"/>
          <p:nvPr/>
        </p:nvSpPr>
        <p:spPr>
          <a:xfrm>
            <a:off x="43616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≥85% daripada yang ditempatkan</a:t>
            </a:r>
          </a:p>
        </p:txBody>
      </p:sp>
      <p:sp>
        <p:nvSpPr>
          <p:cNvPr id="29" name="TextBox 28"/>
          <p:cNvSpPr txBox="1"/>
          <p:nvPr/>
        </p:nvSpPr>
        <p:spPr>
          <a:xfrm>
            <a:off x="80192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Tracer 12 bulan selepas penempatan</a:t>
            </a:r>
          </a:p>
        </p:txBody>
      </p:sp>
      <p:sp>
        <p:nvSpPr>
          <p:cNvPr id="30" name="Rectangle 2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040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Kepuasan majikan</a:t>
            </a:r>
          </a:p>
        </p:txBody>
      </p:sp>
      <p:sp>
        <p:nvSpPr>
          <p:cNvPr id="32" name="TextBox 31"/>
          <p:cNvSpPr txBox="1"/>
          <p:nvPr/>
        </p:nvSpPr>
        <p:spPr>
          <a:xfrm>
            <a:off x="43616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≥80% respon positif</a:t>
            </a:r>
          </a:p>
        </p:txBody>
      </p:sp>
      <p:sp>
        <p:nvSpPr>
          <p:cNvPr id="33" name="TextBox 32"/>
          <p:cNvSpPr txBox="1"/>
          <p:nvPr/>
        </p:nvSpPr>
        <p:spPr>
          <a:xfrm>
            <a:off x="80192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Penilaian penyelia, saiz respon dilaporkan</a:t>
            </a:r>
          </a:p>
        </p:txBody>
      </p:sp>
      <p:sp>
        <p:nvSpPr>
          <p:cNvPr id="34" name="Rectangle 33"/>
          <p:cNvSpPr/>
          <p:nvPr/>
        </p:nvSpPr>
        <p:spPr>
          <a:xfrm>
            <a:off x="621792" y="4178808"/>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Hasil ekonomi</a:t>
            </a:r>
          </a:p>
        </p:txBody>
      </p:sp>
      <p:sp>
        <p:nvSpPr>
          <p:cNvPr id="36" name="TextBox 35"/>
          <p:cNvSpPr txBox="1"/>
          <p:nvPr/>
        </p:nvSpPr>
        <p:spPr>
          <a:xfrm>
            <a:off x="43616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Baseline sebelum program</a:t>
            </a:r>
          </a:p>
        </p:txBody>
      </p:sp>
      <p:sp>
        <p:nvSpPr>
          <p:cNvPr id="37" name="TextBox 36"/>
          <p:cNvSpPr txBox="1"/>
          <p:nvPr/>
        </p:nvSpPr>
        <p:spPr>
          <a:xfrm>
            <a:off x="80192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Pendapatan tambahan dan produktiviti disahkan</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J: templat kajian 30–50 majikan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Satu rekod bagi setiap majikan, tapak dan keluarga jawatan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K</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Kumpulan data</a:t>
            </a:r>
          </a:p>
        </p:txBody>
      </p:sp>
      <p:sp>
        <p:nvSpPr>
          <p:cNvPr id="12" name="TextBox 11"/>
          <p:cNvSpPr txBox="1"/>
          <p:nvPr/>
        </p:nvSpPr>
        <p:spPr>
          <a:xfrm>
            <a:off x="43616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Medan wajib</a:t>
            </a:r>
          </a:p>
        </p:txBody>
      </p:sp>
      <p:sp>
        <p:nvSpPr>
          <p:cNvPr id="13" name="TextBox 12"/>
          <p:cNvSpPr txBox="1"/>
          <p:nvPr/>
        </p:nvSpPr>
        <p:spPr>
          <a:xfrm>
            <a:off x="80192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Kegunaan keputusan</a:t>
            </a:r>
          </a:p>
        </p:txBody>
      </p:sp>
      <p:sp>
        <p:nvSpPr>
          <p:cNvPr id="14" name="Rectangle 13"/>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040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Lokasi dan projek</a:t>
            </a:r>
          </a:p>
        </p:txBody>
      </p:sp>
      <p:sp>
        <p:nvSpPr>
          <p:cNvPr id="16" name="TextBox 15"/>
          <p:cNvSpPr txBox="1"/>
          <p:nvPr/>
        </p:nvSpPr>
        <p:spPr>
          <a:xfrm>
            <a:off x="43616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Tapak, zon, operasi/pembinaan, tarikh pengeluaran</a:t>
            </a:r>
          </a:p>
        </p:txBody>
      </p:sp>
      <p:sp>
        <p:nvSpPr>
          <p:cNvPr id="17" name="TextBox 16"/>
          <p:cNvSpPr txBox="1"/>
          <p:nvPr/>
        </p:nvSpPr>
        <p:spPr>
          <a:xfrm>
            <a:off x="80192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Membezakan kerja semasa dan projek</a:t>
            </a:r>
          </a:p>
        </p:txBody>
      </p:sp>
      <p:sp>
        <p:nvSpPr>
          <p:cNvPr id="18" name="Rectangle 17"/>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Permintaan 2027–2030</a:t>
            </a:r>
          </a:p>
        </p:txBody>
      </p:sp>
      <p:sp>
        <p:nvSpPr>
          <p:cNvPr id="20" name="TextBox 19"/>
          <p:cNvSpPr txBox="1"/>
          <p:nvPr/>
        </p:nvSpPr>
        <p:spPr>
          <a:xfrm>
            <a:off x="43616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Bilangan, tarikh, penggantian/pengembangan</a:t>
            </a:r>
          </a:p>
        </p:txBody>
      </p:sp>
      <p:sp>
        <p:nvSpPr>
          <p:cNvPr id="21" name="TextBox 20"/>
          <p:cNvSpPr txBox="1"/>
          <p:nvPr/>
        </p:nvSpPr>
        <p:spPr>
          <a:xfrm>
            <a:off x="80192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Mengira permintaan tanpa kira berganda</a:t>
            </a:r>
          </a:p>
        </p:txBody>
      </p:sp>
      <p:sp>
        <p:nvSpPr>
          <p:cNvPr id="22" name="Rectangle 21"/>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Jawatan dan kompetensi</a:t>
            </a:r>
          </a:p>
        </p:txBody>
      </p:sp>
      <p:sp>
        <p:nvSpPr>
          <p:cNvPr id="24" name="TextBox 23"/>
          <p:cNvSpPr txBox="1"/>
          <p:nvPr/>
        </p:nvSpPr>
        <p:spPr>
          <a:xfrm>
            <a:off x="43616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Kelayakan, tugas, syif, pengalaman dan pensijilan</a:t>
            </a:r>
          </a:p>
        </p:txBody>
      </p:sp>
      <p:sp>
        <p:nvSpPr>
          <p:cNvPr id="25" name="TextBox 24"/>
          <p:cNvSpPr txBox="1"/>
          <p:nvPr/>
        </p:nvSpPr>
        <p:spPr>
          <a:xfrm>
            <a:off x="80192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Padanan silibus dan prasyarat</a:t>
            </a:r>
          </a:p>
        </p:txBody>
      </p:sp>
      <p:sp>
        <p:nvSpPr>
          <p:cNvPr id="26" name="Rectangle 25"/>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0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Pendapatan</a:t>
            </a:r>
          </a:p>
        </p:txBody>
      </p:sp>
      <p:sp>
        <p:nvSpPr>
          <p:cNvPr id="28" name="TextBox 27"/>
          <p:cNvSpPr txBox="1"/>
          <p:nvPr/>
        </p:nvSpPr>
        <p:spPr>
          <a:xfrm>
            <a:off x="43616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Gaji asas, elaun tetap, OT dan progression</a:t>
            </a:r>
          </a:p>
        </p:txBody>
      </p:sp>
      <p:sp>
        <p:nvSpPr>
          <p:cNvPr id="29" name="TextBox 28"/>
          <p:cNvSpPr txBox="1"/>
          <p:nvPr/>
        </p:nvSpPr>
        <p:spPr>
          <a:xfrm>
            <a:off x="80192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Menilai manfaat peserta</a:t>
            </a:r>
          </a:p>
        </p:txBody>
      </p:sp>
      <p:sp>
        <p:nvSpPr>
          <p:cNvPr id="30" name="Rectangle 2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040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Kerjasama latihan</a:t>
            </a:r>
          </a:p>
        </p:txBody>
      </p:sp>
      <p:sp>
        <p:nvSpPr>
          <p:cNvPr id="32" name="TextBox 31"/>
          <p:cNvSpPr txBox="1"/>
          <p:nvPr/>
        </p:nvSpPr>
        <p:spPr>
          <a:xfrm>
            <a:off x="43616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OJT, co-teaching, peralatan dan temu duga</a:t>
            </a:r>
          </a:p>
        </p:txBody>
      </p:sp>
      <p:sp>
        <p:nvSpPr>
          <p:cNvPr id="33" name="TextBox 32"/>
          <p:cNvSpPr txBox="1"/>
          <p:nvPr/>
        </p:nvSpPr>
        <p:spPr>
          <a:xfrm>
            <a:off x="80192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Train and place yang boleh dilaksanakan</a:t>
            </a:r>
          </a:p>
        </p:txBody>
      </p:sp>
      <p:sp>
        <p:nvSpPr>
          <p:cNvPr id="34" name="Rectangle 33"/>
          <p:cNvSpPr/>
          <p:nvPr/>
        </p:nvSpPr>
        <p:spPr>
          <a:xfrm>
            <a:off x="621792" y="4178808"/>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Pengesahan</a:t>
            </a:r>
          </a:p>
        </p:txBody>
      </p:sp>
      <p:sp>
        <p:nvSpPr>
          <p:cNvPr id="36" name="TextBox 35"/>
          <p:cNvSpPr txBox="1"/>
          <p:nvPr/>
        </p:nvSpPr>
        <p:spPr>
          <a:xfrm>
            <a:off x="43616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PIC, tarikh, surat komitmen dan tahap kepastian</a:t>
            </a:r>
          </a:p>
        </p:txBody>
      </p:sp>
      <p:sp>
        <p:nvSpPr>
          <p:cNvPr id="37" name="TextBox 36"/>
          <p:cNvSpPr txBox="1"/>
          <p:nvPr/>
        </p:nvSpPr>
        <p:spPr>
          <a:xfrm>
            <a:off x="80192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Audit bukti untuk kelulusan intake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K: risiko dan kawalan pelaksanaan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Lima risiko yang boleh menjejaskan mutu atau penempatan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L</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Risiko</a:t>
            </a:r>
          </a:p>
        </p:txBody>
      </p:sp>
      <p:sp>
        <p:nvSpPr>
          <p:cNvPr id="12" name="TextBox 11"/>
          <p:cNvSpPr txBox="1"/>
          <p:nvPr/>
        </p:nvSpPr>
        <p:spPr>
          <a:xfrm>
            <a:off x="43616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Kawalan cadangan</a:t>
            </a:r>
          </a:p>
        </p:txBody>
      </p:sp>
      <p:sp>
        <p:nvSpPr>
          <p:cNvPr id="13" name="TextBox 12"/>
          <p:cNvSpPr txBox="1"/>
          <p:nvPr/>
        </p:nvSpPr>
        <p:spPr>
          <a:xfrm>
            <a:off x="80192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Petunjuk pemantauan</a:t>
            </a:r>
          </a:p>
        </p:txBody>
      </p:sp>
      <p:sp>
        <p:nvSpPr>
          <p:cNvPr id="14" name="Rectangle 13"/>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040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Projek / pengambilan lewat</a:t>
            </a:r>
          </a:p>
        </p:txBody>
      </p:sp>
      <p:sp>
        <p:nvSpPr>
          <p:cNvPr id="16" name="TextBox 15"/>
          <p:cNvSpPr txBox="1"/>
          <p:nvPr/>
        </p:nvSpPr>
        <p:spPr>
          <a:xfrm>
            <a:off x="43616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Kohort kecil, surat majikan dan alternatif penempatan</a:t>
            </a:r>
          </a:p>
        </p:txBody>
      </p:sp>
      <p:sp>
        <p:nvSpPr>
          <p:cNvPr id="17" name="TextBox 16"/>
          <p:cNvSpPr txBox="1"/>
          <p:nvPr/>
        </p:nvSpPr>
        <p:spPr>
          <a:xfrm>
            <a:off x="80192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Perubahan tarikh mula kerja</a:t>
            </a:r>
          </a:p>
        </p:txBody>
      </p:sp>
      <p:sp>
        <p:nvSpPr>
          <p:cNvPr id="18" name="Rectangle 17"/>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Pengajar / fasiliti belum bersedia</a:t>
            </a:r>
          </a:p>
        </p:txBody>
      </p:sp>
      <p:sp>
        <p:nvSpPr>
          <p:cNvPr id="20" name="TextBox 19"/>
          <p:cNvSpPr txBox="1"/>
          <p:nvPr/>
        </p:nvSpPr>
        <p:spPr>
          <a:xfrm>
            <a:off x="43616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Audit sebelum intake dan latihan pengajar</a:t>
            </a:r>
          </a:p>
        </p:txBody>
      </p:sp>
      <p:sp>
        <p:nvSpPr>
          <p:cNvPr id="21" name="TextBox 20"/>
          <p:cNvSpPr txBox="1"/>
          <p:nvPr/>
        </p:nvSpPr>
        <p:spPr>
          <a:xfrm>
            <a:off x="80192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Kesiapsiagaan alat dan pengajar</a:t>
            </a:r>
          </a:p>
        </p:txBody>
      </p:sp>
      <p:sp>
        <p:nvSpPr>
          <p:cNvPr id="22" name="Rectangle 21"/>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Kursus terlalu singkat</a:t>
            </a:r>
          </a:p>
        </p:txBody>
      </p:sp>
      <p:sp>
        <p:nvSpPr>
          <p:cNvPr id="24" name="TextBox 23"/>
          <p:cNvSpPr txBox="1"/>
          <p:nvPr/>
        </p:nvSpPr>
        <p:spPr>
          <a:xfrm>
            <a:off x="43616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Prasyarat, bridging dan ujian tugas sebenar</a:t>
            </a:r>
          </a:p>
        </p:txBody>
      </p:sp>
      <p:sp>
        <p:nvSpPr>
          <p:cNvPr id="25" name="TextBox 24"/>
          <p:cNvSpPr txBox="1"/>
          <p:nvPr/>
        </p:nvSpPr>
        <p:spPr>
          <a:xfrm>
            <a:off x="80192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Kadar lulus amali dan penilaian majikan</a:t>
            </a:r>
          </a:p>
        </p:txBody>
      </p:sp>
      <p:sp>
        <p:nvSpPr>
          <p:cNvPr id="26" name="Rectangle 25"/>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0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Keselamatan HV / proses</a:t>
            </a:r>
          </a:p>
        </p:txBody>
      </p:sp>
      <p:sp>
        <p:nvSpPr>
          <p:cNvPr id="28" name="TextBox 27"/>
          <p:cNvSpPr txBox="1"/>
          <p:nvPr/>
        </p:nvSpPr>
        <p:spPr>
          <a:xfrm>
            <a:off x="43616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Fasiliti sesuai, SOP, PPE dan pengajar kompeten</a:t>
            </a:r>
          </a:p>
        </p:txBody>
      </p:sp>
      <p:sp>
        <p:nvSpPr>
          <p:cNvPr id="29" name="TextBox 28"/>
          <p:cNvSpPr txBox="1"/>
          <p:nvPr/>
        </p:nvSpPr>
        <p:spPr>
          <a:xfrm>
            <a:off x="80192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Pematuhan dan insiden latihan</a:t>
            </a:r>
          </a:p>
        </p:txBody>
      </p:sp>
      <p:sp>
        <p:nvSpPr>
          <p:cNvPr id="30" name="Rectangle 2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040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Angka impak berlebihan</a:t>
            </a:r>
          </a:p>
        </p:txBody>
      </p:sp>
      <p:sp>
        <p:nvSpPr>
          <p:cNvPr id="32" name="TextBox 31"/>
          <p:cNvSpPr txBox="1"/>
          <p:nvPr/>
        </p:nvSpPr>
        <p:spPr>
          <a:xfrm>
            <a:off x="43616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Baseline, tracer, definisi dan bukti kos</a:t>
            </a:r>
          </a:p>
        </p:txBody>
      </p:sp>
      <p:sp>
        <p:nvSpPr>
          <p:cNvPr id="33" name="TextBox 32"/>
          <p:cNvSpPr txBox="1"/>
          <p:nvPr/>
        </p:nvSpPr>
        <p:spPr>
          <a:xfrm>
            <a:off x="80192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Kebolehkesanan setiap tuntutan hasil</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L: daftar sumber ekonomi dan industri</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Sumber utama dan batasan penggunaan data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M</a:t>
            </a:r>
          </a:p>
        </p:txBody>
      </p:sp>
      <p:sp>
        <p:nvSpPr>
          <p:cNvPr id="10" name="Rounded Rectangle 9"/>
          <p:cNvSpPr/>
          <p:nvPr/>
        </p:nvSpPr>
        <p:spPr>
          <a:xfrm>
            <a:off x="667512"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DOSM / OpenDOSM, KDNK Negeri 2025</a:t>
            </a:r>
          </a:p>
        </p:txBody>
      </p:sp>
      <p:sp>
        <p:nvSpPr>
          <p:cNvPr id="12" name="Rounded Rectangle 11"/>
          <p:cNvSpPr/>
          <p:nvPr/>
        </p:nvSpPr>
        <p:spPr>
          <a:xfrm>
            <a:off x="667512" y="2512771"/>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 y="2576779"/>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Terbit 1 Jul 2026. Nilai benar pada harga malar 2015. Data sektor digunakan untuk pengiraan bahagian.</a:t>
            </a:r>
          </a:p>
        </p:txBody>
      </p:sp>
      <p:sp>
        <p:nvSpPr>
          <p:cNvPr id="14" name="Rounded Rectangle 13"/>
          <p:cNvSpPr/>
          <p:nvPr/>
        </p:nvSpPr>
        <p:spPr>
          <a:xfrm>
            <a:off x="667512" y="339791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 y="346191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DOSM, LFS S2 2026</a:t>
            </a:r>
          </a:p>
        </p:txBody>
      </p:sp>
      <p:sp>
        <p:nvSpPr>
          <p:cNvPr id="16" name="Rounded Rectangle 15"/>
          <p:cNvSpPr/>
          <p:nvPr/>
        </p:nvSpPr>
        <p:spPr>
          <a:xfrm>
            <a:off x="667512" y="4283049"/>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 y="4347057"/>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Pengangguran Melaka 2.0%. Angka agregat negeri tidak mengukur jurang kemahiran mengikut jawatan.</a:t>
            </a:r>
          </a:p>
        </p:txBody>
      </p:sp>
      <p:sp>
        <p:nvSpPr>
          <p:cNvPr id="18" name="Rounded Rectangle 17"/>
          <p:cNvSpPr/>
          <p:nvPr/>
        </p:nvSpPr>
        <p:spPr>
          <a:xfrm>
            <a:off x="667512" y="5168188"/>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6384" y="5232196"/>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MIDA, laporan Melaka (Mei 2026)</a:t>
            </a:r>
          </a:p>
        </p:txBody>
      </p:sp>
      <p:sp>
        <p:nvSpPr>
          <p:cNvPr id="20" name="Rounded Rectangle 19"/>
          <p:cNvSpPr/>
          <p:nvPr/>
        </p:nvSpPr>
        <p:spPr>
          <a:xfrm>
            <a:off x="6199631"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18503"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28 Mei 2026. Pelaburan diluluskan 2025 RM14.68 bilion. Bukan nilai pelaburan terealisasi atau KDNK.</a:t>
            </a:r>
          </a:p>
        </p:txBody>
      </p:sp>
      <p:sp>
        <p:nvSpPr>
          <p:cNvPr id="22" name="Rounded Rectangle 21"/>
          <p:cNvSpPr/>
          <p:nvPr/>
        </p:nvSpPr>
        <p:spPr>
          <a:xfrm>
            <a:off x="6199631" y="2512771"/>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18503" y="2576779"/>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MCORP, Industri &amp; Perdagangan</a:t>
            </a:r>
          </a:p>
        </p:txBody>
      </p:sp>
      <p:sp>
        <p:nvSpPr>
          <p:cNvPr id="24" name="Rounded Rectangle 23"/>
          <p:cNvSpPr/>
          <p:nvPr/>
        </p:nvSpPr>
        <p:spPr>
          <a:xfrm>
            <a:off x="6199631" y="339791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18503" y="346191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Inventori 22 kawasan dan 2,974.75 hektar. Laman tidak menyatakan tarikh asas inventori.</a:t>
            </a:r>
          </a:p>
        </p:txBody>
      </p:sp>
      <p:sp>
        <p:nvSpPr>
          <p:cNvPr id="26" name="Rounded Rectangle 25"/>
          <p:cNvSpPr/>
          <p:nvPr/>
        </p:nvSpPr>
        <p:spPr>
          <a:xfrm>
            <a:off x="6199631" y="4283049"/>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318503" y="4347057"/>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Invest Melaka, Future Plan / Melaka 2025</a:t>
            </a:r>
          </a:p>
        </p:txBody>
      </p:sp>
      <p:sp>
        <p:nvSpPr>
          <p:cNvPr id="28" name="Rounded Rectangle 27"/>
          <p:cNvSpPr/>
          <p:nvPr/>
        </p:nvSpPr>
        <p:spPr>
          <a:xfrm>
            <a:off x="6199631" y="5168188"/>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18503" y="5232196"/>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Sektor sasaran taman baharu dan pemain industri. Status penyewa dan tenaga kerja memerlukan pengesahan.</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M: sumber institusi dan rujukan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Program rasmi, profil majikan dan bahan rujukan pengguna</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N</a:t>
            </a:r>
          </a:p>
        </p:txBody>
      </p:sp>
      <p:sp>
        <p:nvSpPr>
          <p:cNvPr id="10" name="Rounded Rectangle 9"/>
          <p:cNvSpPr/>
          <p:nvPr/>
        </p:nvSpPr>
        <p:spPr>
          <a:xfrm>
            <a:off x="667512"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TVETMARA Jasin / Masjid Tanah</a:t>
            </a:r>
          </a:p>
        </p:txBody>
      </p:sp>
      <p:sp>
        <p:nvSpPr>
          <p:cNvPr id="12" name="Rounded Rectangle 11"/>
          <p:cNvSpPr/>
          <p:nvPr/>
        </p:nvSpPr>
        <p:spPr>
          <a:xfrm>
            <a:off x="667512" y="2512771"/>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 y="2576779"/>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Direktori TVET Madani menyenaraikan program institusi. Pengambilan aktif dan kapasiti perlu pengesahan terus.</a:t>
            </a:r>
          </a:p>
        </p:txBody>
      </p:sp>
      <p:sp>
        <p:nvSpPr>
          <p:cNvPr id="14" name="Rounded Rectangle 13"/>
          <p:cNvSpPr/>
          <p:nvPr/>
        </p:nvSpPr>
        <p:spPr>
          <a:xfrm>
            <a:off x="667512" y="339791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 y="346191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TVET Madani: enam GIATMARA Melaka</a:t>
            </a:r>
          </a:p>
        </p:txBody>
      </p:sp>
      <p:sp>
        <p:nvSpPr>
          <p:cNvPr id="16" name="Rounded Rectangle 15"/>
          <p:cNvSpPr/>
          <p:nvPr/>
        </p:nvSpPr>
        <p:spPr>
          <a:xfrm>
            <a:off x="667512" y="4283049"/>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 y="4347057"/>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Asas kursus dan cadangan setiap pusat dipadankan. Alor Gajah disemak melalui rekod kursus individu; intake aktif perlu disahkan.</a:t>
            </a:r>
          </a:p>
        </p:txBody>
      </p:sp>
      <p:sp>
        <p:nvSpPr>
          <p:cNvPr id="18" name="Rounded Rectangle 17"/>
          <p:cNvSpPr/>
          <p:nvPr/>
        </p:nvSpPr>
        <p:spPr>
          <a:xfrm>
            <a:off x="667512" y="5168188"/>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6384" y="5232196"/>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UniKL MICET dan kedua-dua KPM</a:t>
            </a:r>
          </a:p>
        </p:txBody>
      </p:sp>
      <p:sp>
        <p:nvSpPr>
          <p:cNvPr id="20" name="Rounded Rectangle 19"/>
          <p:cNvSpPr/>
          <p:nvPr/>
        </p:nvSpPr>
        <p:spPr>
          <a:xfrm>
            <a:off x="6199631"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18503"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MICET: kimia/bioproses. Ayer Molek: akaun/data/perniagaan. Bandar Melaka: halal/kewangan Islam, HLP dan PHIK.</a:t>
            </a:r>
          </a:p>
        </p:txBody>
      </p:sp>
      <p:sp>
        <p:nvSpPr>
          <p:cNvPr id="22" name="Rounded Rectangle 21"/>
          <p:cNvSpPr/>
          <p:nvPr/>
        </p:nvSpPr>
        <p:spPr>
          <a:xfrm>
            <a:off x="6199631" y="2512771"/>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18503" y="2576779"/>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TI, Infineon, CTRM dan Honda</a:t>
            </a:r>
          </a:p>
        </p:txBody>
      </p:sp>
      <p:sp>
        <p:nvSpPr>
          <p:cNvPr id="24" name="Rounded Rectangle 23"/>
          <p:cNvSpPr/>
          <p:nvPr/>
        </p:nvSpPr>
        <p:spPr>
          <a:xfrm>
            <a:off x="6199631" y="339791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18503" y="346191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Profil operasi dan maklumat projek. Stok pekerja dan pekerjaan apabila operasi penuh dipisahkan.</a:t>
            </a:r>
          </a:p>
        </p:txBody>
      </p:sp>
      <p:sp>
        <p:nvSpPr>
          <p:cNvPr id="26" name="Rounded Rectangle 25"/>
          <p:cNvSpPr/>
          <p:nvPr/>
        </p:nvSpPr>
        <p:spPr>
          <a:xfrm>
            <a:off x="6199631" y="4283049"/>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318503" y="4347057"/>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Slide Johor dan deck Melaka yang dilampirkan</a:t>
            </a:r>
          </a:p>
        </p:txBody>
      </p:sp>
      <p:sp>
        <p:nvSpPr>
          <p:cNvPr id="28" name="Rounded Rectangle 27"/>
          <p:cNvSpPr/>
          <p:nvPr/>
        </p:nvSpPr>
        <p:spPr>
          <a:xfrm>
            <a:off x="6199631" y="5168188"/>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18503" y="5232196"/>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Kerangka rasionalisasi sebagai rujukan. Angka Johor tidak dipindahkan menjadi data Melaka.</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N: sumber baharu dan peta</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Semakan 11 Oktober 2026</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O</a:t>
            </a:r>
          </a:p>
        </p:txBody>
      </p:sp>
      <p:sp>
        <p:nvSpPr>
          <p:cNvPr id="10" name="Rounded Rectangle 9"/>
          <p:cNvSpPr/>
          <p:nvPr/>
        </p:nvSpPr>
        <p:spPr>
          <a:xfrm>
            <a:off x="667512"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MG Malaysia, 10 Mac 2026</a:t>
            </a:r>
          </a:p>
        </p:txBody>
      </p:sp>
      <p:sp>
        <p:nvSpPr>
          <p:cNvPr id="12" name="Rounded Rectangle 11"/>
          <p:cNvSpPr/>
          <p:nvPr/>
        </p:nvSpPr>
        <p:spPr>
          <a:xfrm>
            <a:off x="667512" y="2734056"/>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 y="2798064"/>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MG S5 EV mula pemasangan di PEPS-JV Melaka. Jangkaan output 2026: 1,500–2,000 unit.</a:t>
            </a:r>
          </a:p>
        </p:txBody>
      </p:sp>
      <p:sp>
        <p:nvSpPr>
          <p:cNvPr id="14" name="Rounded Rectangle 13"/>
          <p:cNvSpPr/>
          <p:nvPr/>
        </p:nvSpPr>
        <p:spPr>
          <a:xfrm>
            <a:off x="667512" y="384048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 y="390448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Invest Melaka, 13 Feb / 20 Apr 2026</a:t>
            </a:r>
          </a:p>
        </p:txBody>
      </p:sp>
      <p:sp>
        <p:nvSpPr>
          <p:cNvPr id="16" name="Rounded Rectangle 15"/>
          <p:cNvSpPr/>
          <p:nvPr/>
        </p:nvSpPr>
        <p:spPr>
          <a:xfrm>
            <a:off x="667512" y="4946904"/>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 y="5010912"/>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Lebih 100 firma halal dalam hub negeri. Halal Hub 2.0 mengukuhkan kluster Serkam.</a:t>
            </a:r>
          </a:p>
        </p:txBody>
      </p:sp>
      <p:sp>
        <p:nvSpPr>
          <p:cNvPr id="18" name="Rounded Rectangle 17"/>
          <p:cNvSpPr/>
          <p:nvPr/>
        </p:nvSpPr>
        <p:spPr>
          <a:xfrm>
            <a:off x="6199631" y="1627632"/>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18503" y="1691640"/>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KPM Ayer Molek / Bandar Melaka</a:t>
            </a:r>
          </a:p>
        </p:txBody>
      </p:sp>
      <p:sp>
        <p:nvSpPr>
          <p:cNvPr id="20" name="Rounded Rectangle 19"/>
          <p:cNvSpPr/>
          <p:nvPr/>
        </p:nvSpPr>
        <p:spPr>
          <a:xfrm>
            <a:off x="6199631" y="2734056"/>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18503" y="2798064"/>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Program sedia ada, kandungan perakaunan dan peranan pembimbing halal menyokong wajaran modul.</a:t>
            </a:r>
          </a:p>
        </p:txBody>
      </p:sp>
      <p:sp>
        <p:nvSpPr>
          <p:cNvPr id="22" name="Rounded Rectangle 21"/>
          <p:cNvSpPr/>
          <p:nvPr/>
        </p:nvSpPr>
        <p:spPr>
          <a:xfrm>
            <a:off x="6199631" y="3840480"/>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18503" y="3904488"/>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Peta geoBoundaries / OpenStreetMap</a:t>
            </a:r>
          </a:p>
        </p:txBody>
      </p:sp>
      <p:sp>
        <p:nvSpPr>
          <p:cNvPr id="24" name="Rounded Rectangle 23"/>
          <p:cNvSpPr/>
          <p:nvPr/>
        </p:nvSpPr>
        <p:spPr>
          <a:xfrm>
            <a:off x="6199631" y="4946904"/>
            <a:ext cx="5294376" cy="566928"/>
          </a:xfrm>
          <a:prstGeom prst="round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18503" y="5010912"/>
            <a:ext cx="5074920" cy="502920"/>
          </a:xfrm>
          <a:prstGeom prst="rect">
            <a:avLst/>
          </a:prstGeom>
          <a:noFill/>
        </p:spPr>
        <p:txBody>
          <a:bodyPr wrap="square" tIns="36576" bIns="18288" lIns="36576" rIns="36576">
            <a:spAutoFit/>
          </a:bodyPr>
          <a:lstStyle/>
          <a:p>
            <a:pPr>
              <a:spcAft>
                <a:spcPts val="0"/>
              </a:spcAft>
              <a:defRPr sz="1019" b="0">
                <a:solidFill>
                  <a:srgbClr val="08235B"/>
                </a:solidFill>
                <a:latin typeface="Aptos"/>
              </a:defRPr>
            </a:pPr>
            <a:r>
              <a:t>Sempadan negeri berasaskan data 2017. Penanda ialah kedudukan kawasan umum dan bukan koordinat tapak.</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18872"/>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875520" y="0"/>
            <a:ext cx="1371600" cy="118872"/>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11480"/>
            <a:ext cx="77724" cy="704088"/>
          </a:xfrm>
          <a:prstGeom prst="rect">
            <a:avLst/>
          </a:prstGeom>
          <a:solidFill>
            <a:srgbClr val="CB1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329184"/>
            <a:ext cx="10927080" cy="594360"/>
          </a:xfrm>
          <a:prstGeom prst="rect">
            <a:avLst/>
          </a:prstGeom>
          <a:noFill/>
        </p:spPr>
        <p:txBody>
          <a:bodyPr wrap="square" tIns="36576" bIns="18288" lIns="36576" rIns="36576">
            <a:spAutoFit/>
          </a:bodyPr>
          <a:lstStyle/>
          <a:p>
            <a:pPr>
              <a:spcAft>
                <a:spcPts val="0"/>
              </a:spcAft>
              <a:defRPr sz="2500" b="1">
                <a:solidFill>
                  <a:srgbClr val="08235B"/>
                </a:solidFill>
                <a:latin typeface="Aptos"/>
              </a:defRPr>
            </a:pPr>
            <a:r>
              <a:t>Lampiran O: maksud singkatan</a:t>
            </a:r>
          </a:p>
        </p:txBody>
      </p:sp>
      <p:sp>
        <p:nvSpPr>
          <p:cNvPr id="6" name="TextBox 5"/>
          <p:cNvSpPr txBox="1"/>
          <p:nvPr/>
        </p:nvSpPr>
        <p:spPr>
          <a:xfrm>
            <a:off x="658368" y="987552"/>
            <a:ext cx="10789920" cy="429768"/>
          </a:xfrm>
          <a:prstGeom prst="rect">
            <a:avLst/>
          </a:prstGeom>
          <a:noFill/>
        </p:spPr>
        <p:txBody>
          <a:bodyPr wrap="square" tIns="36576" bIns="18288" lIns="36576" rIns="36576">
            <a:spAutoFit/>
          </a:bodyPr>
          <a:lstStyle/>
          <a:p>
            <a:pPr>
              <a:spcAft>
                <a:spcPts val="0"/>
              </a:spcAft>
              <a:defRPr sz="1200" b="0">
                <a:solidFill>
                  <a:srgbClr val="576A80"/>
                </a:solidFill>
                <a:latin typeface="Aptos"/>
              </a:defRPr>
            </a:pPr>
            <a:r>
              <a:t>Singkatan teknikal dan projek dalam pembentangan</a:t>
            </a:r>
          </a:p>
        </p:txBody>
      </p:sp>
      <p:sp>
        <p:nvSpPr>
          <p:cNvPr id="7" name="Rectangle 6"/>
          <p:cNvSpPr/>
          <p:nvPr/>
        </p:nvSpPr>
        <p:spPr>
          <a:xfrm>
            <a:off x="594360" y="6327648"/>
            <a:ext cx="10972800" cy="10972"/>
          </a:xfrm>
          <a:prstGeom prst="rect">
            <a:avLst/>
          </a:prstGeom>
          <a:solidFill>
            <a:srgbClr val="CBD7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6446520"/>
            <a:ext cx="9144000" cy="228600"/>
          </a:xfrm>
          <a:prstGeom prst="rect">
            <a:avLst/>
          </a:prstGeom>
          <a:noFill/>
        </p:spPr>
        <p:txBody>
          <a:bodyPr wrap="square" tIns="36576" bIns="18288" lIns="36576" rIns="36576">
            <a:spAutoFit/>
          </a:bodyPr>
          <a:lstStyle/>
          <a:p>
            <a:pPr>
              <a:spcAft>
                <a:spcPts val="0"/>
              </a:spcAft>
              <a:defRPr sz="800" b="0">
                <a:solidFill>
                  <a:srgbClr val="576A80"/>
                </a:solidFill>
                <a:latin typeface="Aptos"/>
              </a:defRPr>
            </a:pPr>
            <a:r>
              <a:t>RASIONALISASI PROGRAM PENDIDIKAN  |  MARA MELAKA 2026–2030</a:t>
            </a:r>
          </a:p>
        </p:txBody>
      </p:sp>
      <p:sp>
        <p:nvSpPr>
          <p:cNvPr id="9" name="TextBox 8"/>
          <p:cNvSpPr txBox="1"/>
          <p:nvPr/>
        </p:nvSpPr>
        <p:spPr>
          <a:xfrm>
            <a:off x="11064240" y="6419088"/>
            <a:ext cx="457200" cy="228600"/>
          </a:xfrm>
          <a:prstGeom prst="rect">
            <a:avLst/>
          </a:prstGeom>
          <a:noFill/>
        </p:spPr>
        <p:txBody>
          <a:bodyPr wrap="square" tIns="36576" bIns="18288" lIns="36576" rIns="36576">
            <a:spAutoFit/>
          </a:bodyPr>
          <a:lstStyle/>
          <a:p>
            <a:pPr algn="r">
              <a:spcAft>
                <a:spcPts val="0"/>
              </a:spcAft>
              <a:defRPr sz="900" b="1">
                <a:solidFill>
                  <a:srgbClr val="CB1426"/>
                </a:solidFill>
                <a:latin typeface="Aptos"/>
              </a:defRPr>
            </a:pPr>
            <a:r>
              <a:t>P</a:t>
            </a:r>
          </a:p>
        </p:txBody>
      </p:sp>
      <p:sp>
        <p:nvSpPr>
          <p:cNvPr id="10" name="Rectangle 9"/>
          <p:cNvSpPr/>
          <p:nvPr/>
        </p:nvSpPr>
        <p:spPr>
          <a:xfrm>
            <a:off x="621792" y="1600200"/>
            <a:ext cx="10927080" cy="415137"/>
          </a:xfrm>
          <a:prstGeom prst="rect">
            <a:avLst/>
          </a:prstGeom>
          <a:solidFill>
            <a:srgbClr val="0823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Singkatan</a:t>
            </a:r>
          </a:p>
        </p:txBody>
      </p:sp>
      <p:sp>
        <p:nvSpPr>
          <p:cNvPr id="12" name="TextBox 11"/>
          <p:cNvSpPr txBox="1"/>
          <p:nvPr/>
        </p:nvSpPr>
        <p:spPr>
          <a:xfrm>
            <a:off x="43616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Maksud penuh</a:t>
            </a:r>
          </a:p>
        </p:txBody>
      </p:sp>
      <p:sp>
        <p:nvSpPr>
          <p:cNvPr id="13" name="TextBox 12"/>
          <p:cNvSpPr txBox="1"/>
          <p:nvPr/>
        </p:nvSpPr>
        <p:spPr>
          <a:xfrm>
            <a:off x="8019288" y="1616659"/>
            <a:ext cx="3529584" cy="397763"/>
          </a:xfrm>
          <a:prstGeom prst="rect">
            <a:avLst/>
          </a:prstGeom>
          <a:noFill/>
        </p:spPr>
        <p:txBody>
          <a:bodyPr wrap="square" tIns="36576" bIns="18288" lIns="36576" rIns="36576">
            <a:spAutoFit/>
          </a:bodyPr>
          <a:lstStyle/>
          <a:p>
            <a:pPr>
              <a:spcAft>
                <a:spcPts val="0"/>
              </a:spcAft>
              <a:defRPr sz="900" b="1">
                <a:solidFill>
                  <a:srgbClr val="FFFFFF"/>
                </a:solidFill>
                <a:latin typeface="Aptos"/>
              </a:defRPr>
            </a:pPr>
            <a:r>
              <a:t>Kegunaan</a:t>
            </a:r>
          </a:p>
        </p:txBody>
      </p:sp>
      <p:sp>
        <p:nvSpPr>
          <p:cNvPr id="14" name="Rectangle 13"/>
          <p:cNvSpPr/>
          <p:nvPr/>
        </p:nvSpPr>
        <p:spPr>
          <a:xfrm>
            <a:off x="621792" y="2029967"/>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040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ESD</a:t>
            </a:r>
          </a:p>
        </p:txBody>
      </p:sp>
      <p:sp>
        <p:nvSpPr>
          <p:cNvPr id="16" name="TextBox 15"/>
          <p:cNvSpPr txBox="1"/>
          <p:nvPr/>
        </p:nvSpPr>
        <p:spPr>
          <a:xfrm>
            <a:off x="43616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Electrostatic Discharge</a:t>
            </a:r>
          </a:p>
        </p:txBody>
      </p:sp>
      <p:sp>
        <p:nvSpPr>
          <p:cNvPr id="17" name="TextBox 16"/>
          <p:cNvSpPr txBox="1"/>
          <p:nvPr/>
        </p:nvSpPr>
        <p:spPr>
          <a:xfrm>
            <a:off x="8019288" y="204642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Nyahcas elektrostatik, kawalan keselamatan elektronik</a:t>
            </a:r>
          </a:p>
        </p:txBody>
      </p:sp>
      <p:sp>
        <p:nvSpPr>
          <p:cNvPr id="18" name="Rectangle 17"/>
          <p:cNvSpPr/>
          <p:nvPr/>
        </p:nvSpPr>
        <p:spPr>
          <a:xfrm>
            <a:off x="621792" y="2459736"/>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SPC</a:t>
            </a:r>
          </a:p>
        </p:txBody>
      </p:sp>
      <p:sp>
        <p:nvSpPr>
          <p:cNvPr id="20" name="TextBox 19"/>
          <p:cNvSpPr txBox="1"/>
          <p:nvPr/>
        </p:nvSpPr>
        <p:spPr>
          <a:xfrm>
            <a:off x="43616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Statistical Process Control</a:t>
            </a:r>
          </a:p>
        </p:txBody>
      </p:sp>
      <p:sp>
        <p:nvSpPr>
          <p:cNvPr id="21" name="TextBox 20"/>
          <p:cNvSpPr txBox="1"/>
          <p:nvPr/>
        </p:nvSpPr>
        <p:spPr>
          <a:xfrm>
            <a:off x="8019288" y="2476195"/>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Kawalan proses statistik</a:t>
            </a:r>
          </a:p>
        </p:txBody>
      </p:sp>
      <p:sp>
        <p:nvSpPr>
          <p:cNvPr id="22" name="Rectangle 21"/>
          <p:cNvSpPr/>
          <p:nvPr/>
        </p:nvSpPr>
        <p:spPr>
          <a:xfrm>
            <a:off x="621792" y="2889504"/>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40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ERP</a:t>
            </a:r>
          </a:p>
        </p:txBody>
      </p:sp>
      <p:sp>
        <p:nvSpPr>
          <p:cNvPr id="24" name="TextBox 23"/>
          <p:cNvSpPr txBox="1"/>
          <p:nvPr/>
        </p:nvSpPr>
        <p:spPr>
          <a:xfrm>
            <a:off x="43616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Enterprise Resource Planning</a:t>
            </a:r>
          </a:p>
        </p:txBody>
      </p:sp>
      <p:sp>
        <p:nvSpPr>
          <p:cNvPr id="25" name="TextBox 24"/>
          <p:cNvSpPr txBox="1"/>
          <p:nvPr/>
        </p:nvSpPr>
        <p:spPr>
          <a:xfrm>
            <a:off x="8019288" y="2905963"/>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Perancangan sumber perusahaan</a:t>
            </a:r>
          </a:p>
        </p:txBody>
      </p:sp>
      <p:sp>
        <p:nvSpPr>
          <p:cNvPr id="26" name="Rectangle 25"/>
          <p:cNvSpPr/>
          <p:nvPr/>
        </p:nvSpPr>
        <p:spPr>
          <a:xfrm>
            <a:off x="621792" y="3319272"/>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0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TIEM2</a:t>
            </a:r>
          </a:p>
        </p:txBody>
      </p:sp>
      <p:sp>
        <p:nvSpPr>
          <p:cNvPr id="28" name="TextBox 27"/>
          <p:cNvSpPr txBox="1"/>
          <p:nvPr/>
        </p:nvSpPr>
        <p:spPr>
          <a:xfrm>
            <a:off x="43616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Kilang pemasangan dan ujian kedua Texas Instruments di Melaka</a:t>
            </a:r>
          </a:p>
        </p:txBody>
      </p:sp>
      <p:sp>
        <p:nvSpPr>
          <p:cNvPr id="29" name="TextBox 28"/>
          <p:cNvSpPr txBox="1"/>
          <p:nvPr/>
        </p:nvSpPr>
        <p:spPr>
          <a:xfrm>
            <a:off x="8019288" y="3335731"/>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Nama tapak kilang dalam kenyataan TI</a:t>
            </a:r>
          </a:p>
        </p:txBody>
      </p:sp>
      <p:sp>
        <p:nvSpPr>
          <p:cNvPr id="30" name="Rectangle 29"/>
          <p:cNvSpPr/>
          <p:nvPr/>
        </p:nvSpPr>
        <p:spPr>
          <a:xfrm>
            <a:off x="621792" y="3749039"/>
            <a:ext cx="10927080" cy="415137"/>
          </a:xfrm>
          <a:prstGeom prst="rect">
            <a:avLst/>
          </a:prstGeom>
          <a:solidFill>
            <a:srgbClr val="EEF3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040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MHTP</a:t>
            </a:r>
          </a:p>
        </p:txBody>
      </p:sp>
      <p:sp>
        <p:nvSpPr>
          <p:cNvPr id="32" name="TextBox 31"/>
          <p:cNvSpPr txBox="1"/>
          <p:nvPr/>
        </p:nvSpPr>
        <p:spPr>
          <a:xfrm>
            <a:off x="43616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MCORP Hi-Tech Park</a:t>
            </a:r>
          </a:p>
        </p:txBody>
      </p:sp>
      <p:sp>
        <p:nvSpPr>
          <p:cNvPr id="33" name="TextBox 32"/>
          <p:cNvSpPr txBox="1"/>
          <p:nvPr/>
        </p:nvSpPr>
        <p:spPr>
          <a:xfrm>
            <a:off x="8019288" y="3765499"/>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Projek taman industri Alor Gajah</a:t>
            </a:r>
          </a:p>
        </p:txBody>
      </p:sp>
      <p:sp>
        <p:nvSpPr>
          <p:cNvPr id="34" name="Rectangle 33"/>
          <p:cNvSpPr/>
          <p:nvPr/>
        </p:nvSpPr>
        <p:spPr>
          <a:xfrm>
            <a:off x="621792" y="4178808"/>
            <a:ext cx="10927080" cy="41513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040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GMP / QA / QC</a:t>
            </a:r>
          </a:p>
        </p:txBody>
      </p:sp>
      <p:sp>
        <p:nvSpPr>
          <p:cNvPr id="36" name="TextBox 35"/>
          <p:cNvSpPr txBox="1"/>
          <p:nvPr/>
        </p:nvSpPr>
        <p:spPr>
          <a:xfrm>
            <a:off x="43616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Good Manufacturing Practice / Quality Assurance / Quality Control</a:t>
            </a:r>
          </a:p>
        </p:txBody>
      </p:sp>
      <p:sp>
        <p:nvSpPr>
          <p:cNvPr id="37" name="TextBox 36"/>
          <p:cNvSpPr txBox="1"/>
          <p:nvPr/>
        </p:nvSpPr>
        <p:spPr>
          <a:xfrm>
            <a:off x="8019288" y="4195267"/>
            <a:ext cx="3529584" cy="397763"/>
          </a:xfrm>
          <a:prstGeom prst="rect">
            <a:avLst/>
          </a:prstGeom>
          <a:noFill/>
        </p:spPr>
        <p:txBody>
          <a:bodyPr wrap="square" tIns="36576" bIns="18288" lIns="36576" rIns="36576">
            <a:spAutoFit/>
          </a:bodyPr>
          <a:lstStyle/>
          <a:p>
            <a:pPr>
              <a:spcAft>
                <a:spcPts val="0"/>
              </a:spcAft>
              <a:defRPr sz="900" b="0">
                <a:solidFill>
                  <a:srgbClr val="08235B"/>
                </a:solidFill>
                <a:latin typeface="Aptos"/>
              </a:defRPr>
            </a:pPr>
            <a:r>
              <a:t>Amalan pengilangan baik / jaminan kualiti / kawalan kualiti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